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8" r:id="rId1"/>
  </p:sldMasterIdLst>
  <p:notesMasterIdLst>
    <p:notesMasterId r:id="rId40"/>
  </p:notesMasterIdLst>
  <p:handoutMasterIdLst>
    <p:handoutMasterId r:id="rId41"/>
  </p:handoutMasterIdLst>
  <p:sldIdLst>
    <p:sldId id="307" r:id="rId2"/>
    <p:sldId id="384" r:id="rId3"/>
    <p:sldId id="419" r:id="rId4"/>
    <p:sldId id="354" r:id="rId5"/>
    <p:sldId id="386" r:id="rId6"/>
    <p:sldId id="387" r:id="rId7"/>
    <p:sldId id="388" r:id="rId8"/>
    <p:sldId id="389" r:id="rId9"/>
    <p:sldId id="390" r:id="rId10"/>
    <p:sldId id="391" r:id="rId11"/>
    <p:sldId id="393" r:id="rId12"/>
    <p:sldId id="385" r:id="rId13"/>
    <p:sldId id="394" r:id="rId14"/>
    <p:sldId id="396" r:id="rId15"/>
    <p:sldId id="397" r:id="rId16"/>
    <p:sldId id="398" r:id="rId17"/>
    <p:sldId id="399" r:id="rId18"/>
    <p:sldId id="400" r:id="rId19"/>
    <p:sldId id="401" r:id="rId20"/>
    <p:sldId id="402" r:id="rId21"/>
    <p:sldId id="403" r:id="rId22"/>
    <p:sldId id="404" r:id="rId23"/>
    <p:sldId id="405" r:id="rId24"/>
    <p:sldId id="406" r:id="rId25"/>
    <p:sldId id="407" r:id="rId26"/>
    <p:sldId id="408" r:id="rId27"/>
    <p:sldId id="409" r:id="rId28"/>
    <p:sldId id="410" r:id="rId29"/>
    <p:sldId id="411" r:id="rId30"/>
    <p:sldId id="412" r:id="rId31"/>
    <p:sldId id="413" r:id="rId32"/>
    <p:sldId id="414" r:id="rId33"/>
    <p:sldId id="415" r:id="rId34"/>
    <p:sldId id="416" r:id="rId35"/>
    <p:sldId id="417" r:id="rId36"/>
    <p:sldId id="418" r:id="rId37"/>
    <p:sldId id="383" r:id="rId38"/>
    <p:sldId id="367" r:id="rId39"/>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71">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00"/>
    <a:srgbClr val="000066"/>
    <a:srgbClr val="003366"/>
    <a:srgbClr val="003399"/>
    <a:srgbClr val="0000CC"/>
    <a:srgbClr val="66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70" autoAdjust="0"/>
    <p:restoredTop sz="94578" autoAdjust="0"/>
  </p:normalViewPr>
  <p:slideViewPr>
    <p:cSldViewPr snapToGrid="0">
      <p:cViewPr varScale="1">
        <p:scale>
          <a:sx n="108" d="100"/>
          <a:sy n="108" d="100"/>
        </p:scale>
        <p:origin x="936" y="200"/>
      </p:cViewPr>
      <p:guideLst>
        <p:guide orient="horz" pos="217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03" d="100"/>
          <a:sy n="103" d="100"/>
        </p:scale>
        <p:origin x="-2400"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82119" cy="464820"/>
          </a:xfrm>
          <a:prstGeom prst="rect">
            <a:avLst/>
          </a:prstGeom>
          <a:noFill/>
          <a:ln w="12700">
            <a:noFill/>
            <a:miter lim="800000"/>
            <a:headEnd type="none" w="sm" len="sm"/>
            <a:tailEnd type="none" w="sm" len="sm"/>
          </a:ln>
          <a:effectLst/>
        </p:spPr>
        <p:txBody>
          <a:bodyPr vert="horz" wrap="square" lIns="92446" tIns="46223" rIns="92446" bIns="46223" numCol="1" anchor="t" anchorCtr="0" compatLnSpc="1">
            <a:prstTxWarp prst="textNoShape">
              <a:avLst/>
            </a:prstTxWarp>
          </a:bodyPr>
          <a:lstStyle>
            <a:lvl1pPr>
              <a:defRPr sz="1200"/>
            </a:lvl1pPr>
          </a:lstStyle>
          <a:p>
            <a:endParaRPr lang="en-US" dirty="0"/>
          </a:p>
        </p:txBody>
      </p:sp>
      <p:sp>
        <p:nvSpPr>
          <p:cNvPr id="56323" name="Rectangle 3"/>
          <p:cNvSpPr>
            <a:spLocks noGrp="1" noChangeArrowheads="1"/>
          </p:cNvSpPr>
          <p:nvPr>
            <p:ph type="dt" sz="quarter" idx="1"/>
          </p:nvPr>
        </p:nvSpPr>
        <p:spPr bwMode="auto">
          <a:xfrm>
            <a:off x="3899694" y="0"/>
            <a:ext cx="2982119" cy="464820"/>
          </a:xfrm>
          <a:prstGeom prst="rect">
            <a:avLst/>
          </a:prstGeom>
          <a:noFill/>
          <a:ln w="12700">
            <a:noFill/>
            <a:miter lim="800000"/>
            <a:headEnd type="none" w="sm" len="sm"/>
            <a:tailEnd type="none" w="sm" len="sm"/>
          </a:ln>
          <a:effectLst/>
        </p:spPr>
        <p:txBody>
          <a:bodyPr vert="horz" wrap="square" lIns="92446" tIns="46223" rIns="92446" bIns="46223" numCol="1" anchor="t" anchorCtr="0" compatLnSpc="1">
            <a:prstTxWarp prst="textNoShape">
              <a:avLst/>
            </a:prstTxWarp>
          </a:bodyPr>
          <a:lstStyle>
            <a:lvl1pPr algn="r">
              <a:defRPr sz="1200"/>
            </a:lvl1pPr>
          </a:lstStyle>
          <a:p>
            <a:endParaRPr lang="en-US" dirty="0"/>
          </a:p>
        </p:txBody>
      </p:sp>
      <p:sp>
        <p:nvSpPr>
          <p:cNvPr id="56324" name="Rectangle 4"/>
          <p:cNvSpPr>
            <a:spLocks noGrp="1" noChangeArrowheads="1"/>
          </p:cNvSpPr>
          <p:nvPr>
            <p:ph type="ftr" sz="quarter" idx="2"/>
          </p:nvPr>
        </p:nvSpPr>
        <p:spPr bwMode="auto">
          <a:xfrm>
            <a:off x="0" y="8831580"/>
            <a:ext cx="2982119" cy="464820"/>
          </a:xfrm>
          <a:prstGeom prst="rect">
            <a:avLst/>
          </a:prstGeom>
          <a:noFill/>
          <a:ln w="12700">
            <a:noFill/>
            <a:miter lim="800000"/>
            <a:headEnd type="none" w="sm" len="sm"/>
            <a:tailEnd type="none" w="sm" len="sm"/>
          </a:ln>
          <a:effectLst/>
        </p:spPr>
        <p:txBody>
          <a:bodyPr vert="horz" wrap="square" lIns="92446" tIns="46223" rIns="92446" bIns="46223" numCol="1" anchor="b" anchorCtr="0" compatLnSpc="1">
            <a:prstTxWarp prst="textNoShape">
              <a:avLst/>
            </a:prstTxWarp>
          </a:bodyPr>
          <a:lstStyle>
            <a:lvl1pPr>
              <a:defRPr sz="1200"/>
            </a:lvl1pPr>
          </a:lstStyle>
          <a:p>
            <a:endParaRPr lang="en-US" dirty="0"/>
          </a:p>
        </p:txBody>
      </p:sp>
      <p:sp>
        <p:nvSpPr>
          <p:cNvPr id="56325" name="Rectangle 5"/>
          <p:cNvSpPr>
            <a:spLocks noGrp="1" noChangeArrowheads="1"/>
          </p:cNvSpPr>
          <p:nvPr>
            <p:ph type="sldNum" sz="quarter" idx="3"/>
          </p:nvPr>
        </p:nvSpPr>
        <p:spPr bwMode="auto">
          <a:xfrm>
            <a:off x="3899694" y="8831580"/>
            <a:ext cx="2982119" cy="464820"/>
          </a:xfrm>
          <a:prstGeom prst="rect">
            <a:avLst/>
          </a:prstGeom>
          <a:noFill/>
          <a:ln w="12700">
            <a:noFill/>
            <a:miter lim="800000"/>
            <a:headEnd type="none" w="sm" len="sm"/>
            <a:tailEnd type="none" w="sm" len="sm"/>
          </a:ln>
          <a:effectLst/>
        </p:spPr>
        <p:txBody>
          <a:bodyPr vert="horz" wrap="square" lIns="92446" tIns="46223" rIns="92446" bIns="46223" numCol="1" anchor="b" anchorCtr="0" compatLnSpc="1">
            <a:prstTxWarp prst="textNoShape">
              <a:avLst/>
            </a:prstTxWarp>
          </a:bodyPr>
          <a:lstStyle>
            <a:lvl1pPr algn="r">
              <a:defRPr sz="1200"/>
            </a:lvl1pPr>
          </a:lstStyle>
          <a:p>
            <a:fld id="{42A53B65-ADEF-4ECF-82CD-C35F807C13FC}" type="slidenum">
              <a:rPr lang="en-US"/>
              <a:pPr/>
              <a:t>‹#›</a:t>
            </a:fld>
            <a:endParaRPr lang="en-US" dirty="0"/>
          </a:p>
        </p:txBody>
      </p:sp>
    </p:spTree>
    <p:extLst>
      <p:ext uri="{BB962C8B-B14F-4D97-AF65-F5344CB8AC3E}">
        <p14:creationId xmlns:p14="http://schemas.microsoft.com/office/powerpoint/2010/main" val="1540650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82119" cy="464820"/>
          </a:xfrm>
          <a:prstGeom prst="rect">
            <a:avLst/>
          </a:prstGeom>
          <a:noFill/>
          <a:ln w="12700">
            <a:noFill/>
            <a:miter lim="800000"/>
            <a:headEnd type="none" w="sm" len="sm"/>
            <a:tailEnd type="none" w="sm" len="sm"/>
          </a:ln>
          <a:effectLst/>
        </p:spPr>
        <p:txBody>
          <a:bodyPr vert="horz" wrap="square" lIns="92446" tIns="46223" rIns="92446" bIns="46223" numCol="1" anchor="t" anchorCtr="0" compatLnSpc="1">
            <a:prstTxWarp prst="textNoShape">
              <a:avLst/>
            </a:prstTxWarp>
          </a:bodyPr>
          <a:lstStyle>
            <a:lvl1pPr>
              <a:defRPr sz="1200"/>
            </a:lvl1pPr>
          </a:lstStyle>
          <a:p>
            <a:endParaRPr lang="en-US" dirty="0"/>
          </a:p>
        </p:txBody>
      </p:sp>
      <p:sp>
        <p:nvSpPr>
          <p:cNvPr id="58371" name="Rectangle 3"/>
          <p:cNvSpPr>
            <a:spLocks noGrp="1" noChangeArrowheads="1"/>
          </p:cNvSpPr>
          <p:nvPr>
            <p:ph type="dt" idx="1"/>
          </p:nvPr>
        </p:nvSpPr>
        <p:spPr bwMode="auto">
          <a:xfrm>
            <a:off x="3899694" y="0"/>
            <a:ext cx="2982119" cy="464820"/>
          </a:xfrm>
          <a:prstGeom prst="rect">
            <a:avLst/>
          </a:prstGeom>
          <a:noFill/>
          <a:ln w="12700">
            <a:noFill/>
            <a:miter lim="800000"/>
            <a:headEnd type="none" w="sm" len="sm"/>
            <a:tailEnd type="none" w="sm" len="sm"/>
          </a:ln>
          <a:effectLst/>
        </p:spPr>
        <p:txBody>
          <a:bodyPr vert="horz" wrap="square" lIns="92446" tIns="46223" rIns="92446" bIns="46223" numCol="1" anchor="t" anchorCtr="0" compatLnSpc="1">
            <a:prstTxWarp prst="textNoShape">
              <a:avLst/>
            </a:prstTxWarp>
          </a:bodyPr>
          <a:lstStyle>
            <a:lvl1pPr algn="r">
              <a:defRPr sz="1200"/>
            </a:lvl1pPr>
          </a:lstStyle>
          <a:p>
            <a:endParaRPr lang="en-US" dirty="0"/>
          </a:p>
        </p:txBody>
      </p:sp>
      <p:sp>
        <p:nvSpPr>
          <p:cNvPr id="58372"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917575" y="4415790"/>
            <a:ext cx="5046663" cy="4183380"/>
          </a:xfrm>
          <a:prstGeom prst="rect">
            <a:avLst/>
          </a:prstGeom>
          <a:noFill/>
          <a:ln w="12700">
            <a:noFill/>
            <a:miter lim="800000"/>
            <a:headEnd type="none" w="sm" len="sm"/>
            <a:tailEnd type="none" w="sm" len="sm"/>
          </a:ln>
          <a:effectLst/>
        </p:spPr>
        <p:txBody>
          <a:bodyPr vert="horz" wrap="square" lIns="92446" tIns="46223" rIns="92446" bIns="462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8374" name="Rectangle 6"/>
          <p:cNvSpPr>
            <a:spLocks noGrp="1" noChangeArrowheads="1"/>
          </p:cNvSpPr>
          <p:nvPr>
            <p:ph type="ftr" sz="quarter" idx="4"/>
          </p:nvPr>
        </p:nvSpPr>
        <p:spPr bwMode="auto">
          <a:xfrm>
            <a:off x="0" y="8831580"/>
            <a:ext cx="2982119" cy="464820"/>
          </a:xfrm>
          <a:prstGeom prst="rect">
            <a:avLst/>
          </a:prstGeom>
          <a:noFill/>
          <a:ln w="12700">
            <a:noFill/>
            <a:miter lim="800000"/>
            <a:headEnd type="none" w="sm" len="sm"/>
            <a:tailEnd type="none" w="sm" len="sm"/>
          </a:ln>
          <a:effectLst/>
        </p:spPr>
        <p:txBody>
          <a:bodyPr vert="horz" wrap="square" lIns="92446" tIns="46223" rIns="92446" bIns="46223" numCol="1" anchor="b" anchorCtr="0" compatLnSpc="1">
            <a:prstTxWarp prst="textNoShape">
              <a:avLst/>
            </a:prstTxWarp>
          </a:bodyPr>
          <a:lstStyle>
            <a:lvl1pPr>
              <a:defRPr sz="1200"/>
            </a:lvl1pPr>
          </a:lstStyle>
          <a:p>
            <a:endParaRPr lang="en-US" dirty="0"/>
          </a:p>
        </p:txBody>
      </p:sp>
      <p:sp>
        <p:nvSpPr>
          <p:cNvPr id="58375" name="Rectangle 7"/>
          <p:cNvSpPr>
            <a:spLocks noGrp="1" noChangeArrowheads="1"/>
          </p:cNvSpPr>
          <p:nvPr>
            <p:ph type="sldNum" sz="quarter" idx="5"/>
          </p:nvPr>
        </p:nvSpPr>
        <p:spPr bwMode="auto">
          <a:xfrm>
            <a:off x="3899694" y="8831580"/>
            <a:ext cx="2982119" cy="464820"/>
          </a:xfrm>
          <a:prstGeom prst="rect">
            <a:avLst/>
          </a:prstGeom>
          <a:noFill/>
          <a:ln w="12700">
            <a:noFill/>
            <a:miter lim="800000"/>
            <a:headEnd type="none" w="sm" len="sm"/>
            <a:tailEnd type="none" w="sm" len="sm"/>
          </a:ln>
          <a:effectLst/>
        </p:spPr>
        <p:txBody>
          <a:bodyPr vert="horz" wrap="square" lIns="92446" tIns="46223" rIns="92446" bIns="46223" numCol="1" anchor="b" anchorCtr="0" compatLnSpc="1">
            <a:prstTxWarp prst="textNoShape">
              <a:avLst/>
            </a:prstTxWarp>
          </a:bodyPr>
          <a:lstStyle>
            <a:lvl1pPr algn="r">
              <a:defRPr sz="1200"/>
            </a:lvl1pPr>
          </a:lstStyle>
          <a:p>
            <a:fld id="{48528B84-E5F0-4C4D-8E37-5825F42E9F09}" type="slidenum">
              <a:rPr lang="en-US"/>
              <a:pPr/>
              <a:t>‹#›</a:t>
            </a:fld>
            <a:endParaRPr lang="en-US" dirty="0"/>
          </a:p>
        </p:txBody>
      </p:sp>
    </p:spTree>
    <p:extLst>
      <p:ext uri="{BB962C8B-B14F-4D97-AF65-F5344CB8AC3E}">
        <p14:creationId xmlns:p14="http://schemas.microsoft.com/office/powerpoint/2010/main" val="41408987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02DAB0-56FE-4F40-9C38-C4B55221C548}" type="slidenum">
              <a:rPr lang="en-US"/>
              <a:pPr/>
              <a:t>1</a:t>
            </a:fld>
            <a:endParaRPr lang="en-US" dirty="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6AB209-AD1B-4DE6-96F0-DAE070B2BF18}" type="slidenum">
              <a:rPr lang="en-US"/>
              <a:pPr/>
              <a:t>3</a:t>
            </a:fld>
            <a:endParaRPr lang="en-US" dirty="0"/>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04BB59C-74A3-4F12-AD1C-4AD84E811EB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FD3567-E449-480F-8C56-7AC768BF1B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4FE34-8775-411A-98E6-76073E8276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C38C59-D90A-4440-9382-45DB3B31009A}"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3AFF4C-012E-470B-A7CE-F97426D86EE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189C9D-81EF-48E2-87BD-12C746E40C6C}"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65E007-11EE-4AED-8827-413A93E8D36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8A867C-11C8-4F13-9580-396F7348E443}"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9908E80-8A5A-4DA4-9852-46826682550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553520-46DA-458D-A9FF-AD167C137F1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77BA3D-3DBD-4C49-A9C6-6062F678F6E7}"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602862-38CA-4D95-AF87-E696CB643D8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611560" y="1967858"/>
            <a:ext cx="7772400" cy="1829761"/>
          </a:xfrm>
        </p:spPr>
        <p:txBody>
          <a:bodyPr>
            <a:normAutofit fontScale="90000"/>
          </a:bodyPr>
          <a:lstStyle/>
          <a:p>
            <a:pPr algn="ctr"/>
            <a:r>
              <a:rPr lang="en-CA" dirty="0"/>
              <a:t>BCSSA Chief Meet Recorder &amp; Electronics Clinic</a:t>
            </a:r>
          </a:p>
        </p:txBody>
      </p:sp>
      <p:sp>
        <p:nvSpPr>
          <p:cNvPr id="8" name="Subtitle 2"/>
          <p:cNvSpPr>
            <a:spLocks noGrp="1"/>
          </p:cNvSpPr>
          <p:nvPr>
            <p:ph type="subTitle" idx="1"/>
          </p:nvPr>
        </p:nvSpPr>
        <p:spPr>
          <a:xfrm>
            <a:off x="511842" y="3975542"/>
            <a:ext cx="7854696" cy="1752600"/>
          </a:xfrm>
        </p:spPr>
        <p:txBody>
          <a:bodyPr>
            <a:normAutofit/>
          </a:bodyPr>
          <a:lstStyle/>
          <a:p>
            <a:pPr algn="ctr"/>
            <a:r>
              <a:rPr lang="en-CA" sz="1900" dirty="0"/>
              <a:t>BC Summer Swimming Association</a:t>
            </a:r>
          </a:p>
          <a:p>
            <a:pPr algn="ctr"/>
            <a:r>
              <a:rPr lang="en-CA" sz="1900" dirty="0"/>
              <a:t>Officials Certification Program</a:t>
            </a:r>
          </a:p>
        </p:txBody>
      </p:sp>
      <p:pic>
        <p:nvPicPr>
          <p:cNvPr id="3" name="Picture 2">
            <a:extLst>
              <a:ext uri="{FF2B5EF4-FFF2-40B4-BE49-F238E27FC236}">
                <a16:creationId xmlns:a16="http://schemas.microsoft.com/office/drawing/2014/main" id="{A06F36F0-E8E0-0294-65E3-6AAEEA6B49D1}"/>
              </a:ext>
            </a:extLst>
          </p:cNvPr>
          <p:cNvPicPr>
            <a:picLocks noChangeAspect="1"/>
          </p:cNvPicPr>
          <p:nvPr/>
        </p:nvPicPr>
        <p:blipFill>
          <a:blip r:embed="rId3"/>
          <a:stretch>
            <a:fillRect/>
          </a:stretch>
        </p:blipFill>
        <p:spPr>
          <a:xfrm>
            <a:off x="2860656" y="585536"/>
            <a:ext cx="3422687" cy="16245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pPr>
            <a:r>
              <a:rPr lang="en-CA" sz="2000" dirty="0"/>
              <a:t>Times recorded by plungers are to be considered as part of the ATS. Therefore, Plunger times are recorded to 1/100</a:t>
            </a:r>
            <a:r>
              <a:rPr lang="en-CA" sz="2000" baseline="30000" dirty="0"/>
              <a:t>th</a:t>
            </a:r>
            <a:r>
              <a:rPr lang="en-CA" sz="2000" dirty="0"/>
              <a:t> of a second.</a:t>
            </a:r>
          </a:p>
          <a:p>
            <a:pPr marL="109728" indent="0">
              <a:spcBef>
                <a:spcPts val="0"/>
              </a:spcBef>
              <a:buNone/>
            </a:pPr>
            <a:endParaRPr lang="en-CA" sz="2000" dirty="0"/>
          </a:p>
          <a:p>
            <a:pPr>
              <a:spcBef>
                <a:spcPts val="0"/>
              </a:spcBef>
            </a:pPr>
            <a:r>
              <a:rPr lang="en-CA" sz="2000" dirty="0"/>
              <a:t>Rounding of plunger times:</a:t>
            </a:r>
          </a:p>
          <a:p>
            <a:pPr lvl="1">
              <a:spcBef>
                <a:spcPts val="0"/>
              </a:spcBef>
            </a:pPr>
            <a:r>
              <a:rPr lang="en-CA" sz="1800" dirty="0"/>
              <a:t>If 2 out of the 3 plungers record the identical time and the third disagrees, the two identical times shall be the official time.</a:t>
            </a:r>
          </a:p>
          <a:p>
            <a:pPr lvl="1">
              <a:spcBef>
                <a:spcPts val="0"/>
              </a:spcBef>
            </a:pPr>
            <a:r>
              <a:rPr lang="en-CA" sz="1800" dirty="0"/>
              <a:t>If all 3 plungers disagree, the intermediate time shall be the official time.</a:t>
            </a:r>
          </a:p>
          <a:p>
            <a:pPr lvl="1">
              <a:spcBef>
                <a:spcPts val="0"/>
              </a:spcBef>
            </a:pPr>
            <a:r>
              <a:rPr lang="en-CA" sz="1800" dirty="0"/>
              <a:t>If only two out of the three plungers are considered valid, the times shall be averaged and rounded up to the next 100</a:t>
            </a:r>
            <a:r>
              <a:rPr lang="en-CA" sz="1800" baseline="30000" dirty="0"/>
              <a:t>th</a:t>
            </a:r>
            <a:r>
              <a:rPr lang="en-CA" sz="1800" dirty="0"/>
              <a:t>.</a:t>
            </a:r>
          </a:p>
          <a:p>
            <a:pPr lvl="1">
              <a:spcBef>
                <a:spcPts val="0"/>
              </a:spcBef>
            </a:pPr>
            <a:endParaRPr lang="en-CA" sz="1800" dirty="0"/>
          </a:p>
          <a:p>
            <a:pPr>
              <a:spcBef>
                <a:spcPts val="0"/>
              </a:spcBef>
            </a:pPr>
            <a:r>
              <a:rPr lang="en-CA" sz="2000" dirty="0"/>
              <a:t>Manual times will be recorded to the 100th on the stop-watch.</a:t>
            </a:r>
          </a:p>
          <a:p>
            <a:pPr lvl="1">
              <a:spcBef>
                <a:spcPts val="0"/>
              </a:spcBef>
            </a:pPr>
            <a:endParaRPr lang="en-CA" sz="1800" dirty="0"/>
          </a:p>
          <a:p>
            <a:pPr>
              <a:spcBef>
                <a:spcPts val="0"/>
              </a:spcBef>
            </a:pPr>
            <a:endParaRPr lang="en-CA" sz="2000" dirty="0"/>
          </a:p>
          <a:p>
            <a:pPr>
              <a:spcBef>
                <a:spcPts val="0"/>
              </a:spcBef>
            </a:pPr>
            <a:endParaRPr lang="en-CA" sz="2000" dirty="0"/>
          </a:p>
        </p:txBody>
      </p:sp>
      <p:sp>
        <p:nvSpPr>
          <p:cNvPr id="2" name="Title 1"/>
          <p:cNvSpPr>
            <a:spLocks noGrp="1"/>
          </p:cNvSpPr>
          <p:nvPr>
            <p:ph type="title"/>
          </p:nvPr>
        </p:nvSpPr>
        <p:spPr/>
        <p:txBody>
          <a:bodyPr/>
          <a:lstStyle/>
          <a:p>
            <a:r>
              <a:rPr lang="en-CA" sz="2800" dirty="0"/>
              <a:t>Rule Clarifications </a:t>
            </a:r>
          </a:p>
        </p:txBody>
      </p:sp>
    </p:spTree>
    <p:extLst>
      <p:ext uri="{BB962C8B-B14F-4D97-AF65-F5344CB8AC3E}">
        <p14:creationId xmlns:p14="http://schemas.microsoft.com/office/powerpoint/2010/main" val="87587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pPr>
            <a:r>
              <a:rPr lang="en-CA" sz="2400" dirty="0"/>
              <a:t>Rulebook for reference</a:t>
            </a:r>
          </a:p>
          <a:p>
            <a:pPr>
              <a:spcBef>
                <a:spcPts val="0"/>
              </a:spcBef>
            </a:pPr>
            <a:endParaRPr lang="en-CA" sz="2400" dirty="0"/>
          </a:p>
          <a:p>
            <a:pPr>
              <a:spcBef>
                <a:spcPts val="0"/>
              </a:spcBef>
            </a:pPr>
            <a:r>
              <a:rPr lang="en-CA" sz="2400" dirty="0"/>
              <a:t>Pencils, sharpener, red &amp; blue pens</a:t>
            </a:r>
          </a:p>
          <a:p>
            <a:pPr>
              <a:spcBef>
                <a:spcPts val="0"/>
              </a:spcBef>
            </a:pPr>
            <a:endParaRPr lang="en-CA" sz="2400" dirty="0"/>
          </a:p>
          <a:p>
            <a:pPr>
              <a:spcBef>
                <a:spcPts val="0"/>
              </a:spcBef>
            </a:pPr>
            <a:r>
              <a:rPr lang="en-CA" sz="2400" dirty="0"/>
              <a:t>Meet package and heat sheets</a:t>
            </a:r>
          </a:p>
          <a:p>
            <a:pPr>
              <a:spcBef>
                <a:spcPts val="0"/>
              </a:spcBef>
            </a:pPr>
            <a:endParaRPr lang="en-CA" sz="2400" dirty="0"/>
          </a:p>
          <a:p>
            <a:pPr>
              <a:spcBef>
                <a:spcPts val="0"/>
              </a:spcBef>
            </a:pPr>
            <a:r>
              <a:rPr lang="en-CA" sz="2400" dirty="0"/>
              <a:t>Paper &amp; toner for printer</a:t>
            </a:r>
          </a:p>
          <a:p>
            <a:pPr>
              <a:spcBef>
                <a:spcPts val="0"/>
              </a:spcBef>
            </a:pPr>
            <a:endParaRPr lang="en-CA" sz="2400" dirty="0"/>
          </a:p>
          <a:p>
            <a:pPr>
              <a:spcBef>
                <a:spcPts val="0"/>
              </a:spcBef>
            </a:pPr>
            <a:r>
              <a:rPr lang="en-CA" sz="2400" dirty="0"/>
              <a:t>Small baskets and paper weights are useful for organizing timing system print outs.</a:t>
            </a:r>
          </a:p>
          <a:p>
            <a:pPr>
              <a:spcBef>
                <a:spcPts val="0"/>
              </a:spcBef>
            </a:pPr>
            <a:endParaRPr lang="en-CA" sz="2100" dirty="0"/>
          </a:p>
          <a:p>
            <a:pPr>
              <a:spcBef>
                <a:spcPts val="0"/>
              </a:spcBef>
            </a:pPr>
            <a:endParaRPr lang="en-CA" sz="2000" dirty="0"/>
          </a:p>
        </p:txBody>
      </p:sp>
      <p:sp>
        <p:nvSpPr>
          <p:cNvPr id="2" name="Title 1"/>
          <p:cNvSpPr>
            <a:spLocks noGrp="1"/>
          </p:cNvSpPr>
          <p:nvPr>
            <p:ph type="title"/>
          </p:nvPr>
        </p:nvSpPr>
        <p:spPr/>
        <p:txBody>
          <a:bodyPr>
            <a:normAutofit/>
          </a:bodyPr>
          <a:lstStyle/>
          <a:p>
            <a:r>
              <a:rPr lang="en-CA" sz="4000" dirty="0"/>
              <a:t>Equipment</a:t>
            </a:r>
          </a:p>
        </p:txBody>
      </p:sp>
    </p:spTree>
    <p:extLst>
      <p:ext uri="{BB962C8B-B14F-4D97-AF65-F5344CB8AC3E}">
        <p14:creationId xmlns:p14="http://schemas.microsoft.com/office/powerpoint/2010/main" val="2198621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525963"/>
          </a:xfrm>
        </p:spPr>
        <p:txBody>
          <a:bodyPr>
            <a:normAutofit fontScale="70000" lnSpcReduction="20000"/>
          </a:bodyPr>
          <a:lstStyle/>
          <a:p>
            <a:pPr>
              <a:lnSpc>
                <a:spcPct val="120000"/>
              </a:lnSpc>
              <a:spcBef>
                <a:spcPts val="1200"/>
              </a:spcBef>
              <a:buFont typeface="Arial" pitchFamily="34" charset="0"/>
              <a:buChar char="•"/>
            </a:pPr>
            <a:r>
              <a:rPr lang="en-CA" dirty="0"/>
              <a:t>Oversee the operation of any BCSSA approved Automatic Timing System (ATS).</a:t>
            </a:r>
          </a:p>
          <a:p>
            <a:pPr>
              <a:lnSpc>
                <a:spcPct val="120000"/>
              </a:lnSpc>
              <a:spcBef>
                <a:spcPts val="1200"/>
              </a:spcBef>
              <a:buFont typeface="Arial" pitchFamily="34" charset="0"/>
              <a:buChar char="•"/>
            </a:pPr>
            <a:r>
              <a:rPr lang="en-CA" dirty="0"/>
              <a:t>Be positioned with the ATS near the finish end with an unobstructed view of the finish of each lane.</a:t>
            </a:r>
          </a:p>
          <a:p>
            <a:pPr>
              <a:lnSpc>
                <a:spcPct val="120000"/>
              </a:lnSpc>
              <a:spcBef>
                <a:spcPts val="1200"/>
              </a:spcBef>
              <a:buFont typeface="Arial" pitchFamily="34" charset="0"/>
              <a:buChar char="•"/>
            </a:pPr>
            <a:r>
              <a:rPr lang="en-CA" dirty="0"/>
              <a:t>Ensure that the ATS is activated manually to obtain placing when the system has failed to be activated by the starting signal.</a:t>
            </a:r>
          </a:p>
          <a:p>
            <a:pPr>
              <a:lnSpc>
                <a:spcPct val="120000"/>
              </a:lnSpc>
              <a:spcBef>
                <a:spcPts val="1200"/>
              </a:spcBef>
              <a:buFont typeface="Arial" pitchFamily="34" charset="0"/>
              <a:buChar char="•"/>
            </a:pPr>
            <a:r>
              <a:rPr lang="en-CA" dirty="0"/>
              <a:t>Determine if the ATS is in error and advise the Session Referee and CMR of any malfunction or soft touch.</a:t>
            </a:r>
          </a:p>
          <a:p>
            <a:pPr>
              <a:lnSpc>
                <a:spcPct val="120000"/>
              </a:lnSpc>
              <a:spcBef>
                <a:spcPts val="1200"/>
              </a:spcBef>
              <a:buFont typeface="Arial" pitchFamily="34" charset="0"/>
              <a:buChar char="•"/>
            </a:pPr>
            <a:r>
              <a:rPr lang="en-CA" dirty="0"/>
              <a:t>Observe the touches of all swimmers and note any cases in which the ATS fails to properly record the touch.</a:t>
            </a:r>
          </a:p>
          <a:p>
            <a:pPr>
              <a:lnSpc>
                <a:spcPct val="120000"/>
              </a:lnSpc>
              <a:spcBef>
                <a:spcPts val="1200"/>
              </a:spcBef>
              <a:buFont typeface="Arial" pitchFamily="34" charset="0"/>
              <a:buChar char="•"/>
            </a:pPr>
            <a:r>
              <a:rPr lang="en-CA" dirty="0"/>
              <a:t>Be knowledgeable with the rules of swimming and of the ATS. (Swim Section 4.5).</a:t>
            </a:r>
          </a:p>
        </p:txBody>
      </p:sp>
      <p:sp>
        <p:nvSpPr>
          <p:cNvPr id="2" name="Title 1"/>
          <p:cNvSpPr>
            <a:spLocks noGrp="1"/>
          </p:cNvSpPr>
          <p:nvPr>
            <p:ph type="title"/>
          </p:nvPr>
        </p:nvSpPr>
        <p:spPr/>
        <p:txBody>
          <a:bodyPr/>
          <a:lstStyle/>
          <a:p>
            <a:r>
              <a:rPr lang="en-CA" dirty="0"/>
              <a:t>Chief Judge Electronics…</a:t>
            </a:r>
          </a:p>
        </p:txBody>
      </p:sp>
      <p:sp>
        <p:nvSpPr>
          <p:cNvPr id="4" name="TextBox 3"/>
          <p:cNvSpPr txBox="1"/>
          <p:nvPr/>
        </p:nvSpPr>
        <p:spPr>
          <a:xfrm>
            <a:off x="5192486" y="6392361"/>
            <a:ext cx="3844010" cy="276999"/>
          </a:xfrm>
          <a:prstGeom prst="rect">
            <a:avLst/>
          </a:prstGeom>
          <a:noFill/>
        </p:spPr>
        <p:txBody>
          <a:bodyPr wrap="square" rtlCol="0">
            <a:spAutoFit/>
          </a:bodyPr>
          <a:lstStyle/>
          <a:p>
            <a:r>
              <a:rPr lang="en-CA" sz="1200" dirty="0">
                <a:latin typeface="+mn-lt"/>
              </a:rPr>
              <a:t>Source: BCSSA Rulebook – January, 2024 Edition</a:t>
            </a:r>
          </a:p>
        </p:txBody>
      </p:sp>
    </p:spTree>
    <p:extLst>
      <p:ext uri="{BB962C8B-B14F-4D97-AF65-F5344CB8AC3E}">
        <p14:creationId xmlns:p14="http://schemas.microsoft.com/office/powerpoint/2010/main" val="429218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spcBef>
                <a:spcPts val="600"/>
              </a:spcBef>
            </a:pPr>
            <a:r>
              <a:rPr lang="en-CA" sz="2400" dirty="0"/>
              <a:t>Review the process with the electronics operators.</a:t>
            </a:r>
          </a:p>
          <a:p>
            <a:pPr lvl="1">
              <a:spcBef>
                <a:spcPts val="600"/>
              </a:spcBef>
              <a:buFont typeface="Arial" panose="020B0604020202020204" pitchFamily="34" charset="0"/>
              <a:buChar char="•"/>
            </a:pPr>
            <a:endParaRPr lang="en-CA" sz="2400" dirty="0"/>
          </a:p>
          <a:p>
            <a:pPr lvl="1">
              <a:spcBef>
                <a:spcPts val="600"/>
              </a:spcBef>
              <a:buFont typeface="Arial" panose="020B0604020202020204" pitchFamily="34" charset="0"/>
              <a:buChar char="•"/>
            </a:pPr>
            <a:r>
              <a:rPr lang="en-CA" sz="2400" dirty="0"/>
              <a:t>Review the meet format.</a:t>
            </a:r>
          </a:p>
          <a:p>
            <a:pPr lvl="1">
              <a:spcBef>
                <a:spcPts val="600"/>
              </a:spcBef>
              <a:buFont typeface="Arial" panose="020B0604020202020204" pitchFamily="34" charset="0"/>
              <a:buChar char="•"/>
            </a:pPr>
            <a:endParaRPr lang="en-CA" sz="2400" dirty="0"/>
          </a:p>
          <a:p>
            <a:pPr lvl="1">
              <a:spcBef>
                <a:spcPts val="600"/>
              </a:spcBef>
              <a:buFont typeface="Arial" panose="020B0604020202020204" pitchFamily="34" charset="0"/>
              <a:buChar char="•"/>
            </a:pPr>
            <a:r>
              <a:rPr lang="en-CA" sz="2400" dirty="0"/>
              <a:t>Review the set-up of the timing equipment, anticipated problems, and their resolution to minimize disruption of the meet.</a:t>
            </a:r>
          </a:p>
          <a:p>
            <a:pPr lvl="1">
              <a:spcBef>
                <a:spcPts val="600"/>
              </a:spcBef>
              <a:buFont typeface="Arial" panose="020B0604020202020204" pitchFamily="34" charset="0"/>
              <a:buChar char="•"/>
            </a:pPr>
            <a:endParaRPr lang="en-CA" sz="2400" dirty="0"/>
          </a:p>
          <a:p>
            <a:pPr lvl="1">
              <a:spcBef>
                <a:spcPts val="600"/>
              </a:spcBef>
              <a:buFont typeface="Arial" panose="020B0604020202020204" pitchFamily="34" charset="0"/>
              <a:buChar char="•"/>
            </a:pPr>
            <a:r>
              <a:rPr lang="en-CA" sz="2400" dirty="0"/>
              <a:t>Agree on the decision-making process in the event of timing discrepancies, soft or missed touches, or other timing issues.</a:t>
            </a:r>
          </a:p>
          <a:p>
            <a:pPr>
              <a:spcBef>
                <a:spcPts val="0"/>
              </a:spcBef>
            </a:pPr>
            <a:endParaRPr lang="en-CA" sz="2100" dirty="0"/>
          </a:p>
          <a:p>
            <a:pPr>
              <a:spcBef>
                <a:spcPts val="0"/>
              </a:spcBef>
            </a:pPr>
            <a:endParaRPr lang="en-CA" sz="2000" dirty="0"/>
          </a:p>
        </p:txBody>
      </p:sp>
      <p:sp>
        <p:nvSpPr>
          <p:cNvPr id="2" name="Title 1"/>
          <p:cNvSpPr>
            <a:spLocks noGrp="1"/>
          </p:cNvSpPr>
          <p:nvPr>
            <p:ph type="title"/>
          </p:nvPr>
        </p:nvSpPr>
        <p:spPr/>
        <p:txBody>
          <a:bodyPr>
            <a:normAutofit/>
          </a:bodyPr>
          <a:lstStyle/>
          <a:p>
            <a:r>
              <a:rPr lang="en-CA" sz="4000" dirty="0"/>
              <a:t>Prior to the Session</a:t>
            </a:r>
          </a:p>
        </p:txBody>
      </p:sp>
    </p:spTree>
    <p:extLst>
      <p:ext uri="{BB962C8B-B14F-4D97-AF65-F5344CB8AC3E}">
        <p14:creationId xmlns:p14="http://schemas.microsoft.com/office/powerpoint/2010/main" val="3740879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pPr>
            <a:r>
              <a:rPr lang="en-CA" sz="2400" dirty="0"/>
              <a:t>Ensure the proper setup of the equipment.</a:t>
            </a:r>
          </a:p>
          <a:p>
            <a:pPr>
              <a:spcBef>
                <a:spcPts val="600"/>
              </a:spcBef>
            </a:pPr>
            <a:endParaRPr lang="en-CA" sz="2400" dirty="0"/>
          </a:p>
          <a:p>
            <a:pPr>
              <a:spcBef>
                <a:spcPts val="600"/>
              </a:spcBef>
            </a:pPr>
            <a:r>
              <a:rPr lang="en-CA" sz="2400" dirty="0"/>
              <a:t>Ensure synchronization of the timing devices.</a:t>
            </a:r>
          </a:p>
          <a:p>
            <a:pPr>
              <a:spcBef>
                <a:spcPts val="600"/>
              </a:spcBef>
            </a:pPr>
            <a:endParaRPr lang="en-CA" sz="2400" dirty="0"/>
          </a:p>
          <a:p>
            <a:pPr>
              <a:spcBef>
                <a:spcPts val="600"/>
              </a:spcBef>
            </a:pPr>
            <a:r>
              <a:rPr lang="en-CA" sz="2400" dirty="0"/>
              <a:t>Test the start devices, touch pads and plungers.</a:t>
            </a:r>
          </a:p>
          <a:p>
            <a:pPr>
              <a:spcBef>
                <a:spcPts val="600"/>
              </a:spcBef>
            </a:pPr>
            <a:endParaRPr lang="en-CA" sz="2400" dirty="0"/>
          </a:p>
          <a:p>
            <a:pPr>
              <a:spcBef>
                <a:spcPts val="600"/>
              </a:spcBef>
            </a:pPr>
            <a:r>
              <a:rPr lang="en-CA" sz="2400" dirty="0"/>
              <a:t>Test the outputs for the timing devices such as the data transfer to Hy-Tek Meet Manager, and scoreboard and the paper output.</a:t>
            </a:r>
          </a:p>
          <a:p>
            <a:pPr>
              <a:spcBef>
                <a:spcPts val="600"/>
              </a:spcBef>
            </a:pPr>
            <a:endParaRPr lang="en-CA" sz="2100" dirty="0"/>
          </a:p>
          <a:p>
            <a:pPr>
              <a:spcBef>
                <a:spcPts val="0"/>
              </a:spcBef>
            </a:pPr>
            <a:endParaRPr lang="en-CA" sz="2000" dirty="0"/>
          </a:p>
          <a:p>
            <a:pPr>
              <a:spcBef>
                <a:spcPts val="0"/>
              </a:spcBef>
            </a:pPr>
            <a:endParaRPr lang="en-CA" sz="2000" dirty="0"/>
          </a:p>
        </p:txBody>
      </p:sp>
      <p:sp>
        <p:nvSpPr>
          <p:cNvPr id="2" name="Title 1"/>
          <p:cNvSpPr>
            <a:spLocks noGrp="1"/>
          </p:cNvSpPr>
          <p:nvPr>
            <p:ph type="title"/>
          </p:nvPr>
        </p:nvSpPr>
        <p:spPr/>
        <p:txBody>
          <a:bodyPr/>
          <a:lstStyle/>
          <a:p>
            <a:r>
              <a:rPr lang="en-CA" sz="2800" dirty="0"/>
              <a:t>Before the Start of Racing</a:t>
            </a:r>
          </a:p>
        </p:txBody>
      </p:sp>
    </p:spTree>
    <p:extLst>
      <p:ext uri="{BB962C8B-B14F-4D97-AF65-F5344CB8AC3E}">
        <p14:creationId xmlns:p14="http://schemas.microsoft.com/office/powerpoint/2010/main" val="965514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cs typeface="Times New Roman" charset="0"/>
              </a:rPr>
              <a:t>Observe all touches to judge their quality. The Electronics Operators commonly perform this function, but the ultimate responsibility falls to the Chief Judge Electronics.</a:t>
            </a:r>
          </a:p>
          <a:p>
            <a:endParaRPr lang="en-US" sz="2400" dirty="0">
              <a:cs typeface="Times New Roman" charset="0"/>
            </a:endParaRPr>
          </a:p>
          <a:p>
            <a:r>
              <a:rPr lang="en-US" sz="2400" dirty="0">
                <a:cs typeface="Times New Roman" charset="0"/>
              </a:rPr>
              <a:t>Check for failures of the equipment or incorrect operation and attempt appropriate corrections. This must be done in consultation with the session referee to minimize delays in the meet, and to expedite corrective action.</a:t>
            </a:r>
          </a:p>
          <a:p>
            <a:endParaRPr lang="en-CA" sz="2400" dirty="0"/>
          </a:p>
        </p:txBody>
      </p:sp>
      <p:sp>
        <p:nvSpPr>
          <p:cNvPr id="2" name="Title 1"/>
          <p:cNvSpPr>
            <a:spLocks noGrp="1"/>
          </p:cNvSpPr>
          <p:nvPr>
            <p:ph type="title"/>
          </p:nvPr>
        </p:nvSpPr>
        <p:spPr/>
        <p:txBody>
          <a:bodyPr/>
          <a:lstStyle/>
          <a:p>
            <a:r>
              <a:rPr lang="en-CA" dirty="0"/>
              <a:t>During the Meet</a:t>
            </a:r>
          </a:p>
        </p:txBody>
      </p:sp>
    </p:spTree>
    <p:extLst>
      <p:ext uri="{BB962C8B-B14F-4D97-AF65-F5344CB8AC3E}">
        <p14:creationId xmlns:p14="http://schemas.microsoft.com/office/powerpoint/2010/main" val="3242441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2400" dirty="0">
              <a:cs typeface="Times New Roman" charset="0"/>
            </a:endParaRPr>
          </a:p>
          <a:p>
            <a:r>
              <a:rPr lang="en-US" sz="2400" dirty="0">
                <a:cs typeface="Times New Roman" charset="0"/>
              </a:rPr>
              <a:t>Oversee the correction of incorrect times by examining the results produced by the backup timing device, or consulting with the referee, on the print-out of information from an electronics operator of a failure of the Automatic Timing System to properly record a time,.</a:t>
            </a:r>
          </a:p>
          <a:p>
            <a:endParaRPr lang="en-CA" dirty="0"/>
          </a:p>
        </p:txBody>
      </p:sp>
      <p:sp>
        <p:nvSpPr>
          <p:cNvPr id="2" name="Title 1"/>
          <p:cNvSpPr>
            <a:spLocks noGrp="1"/>
          </p:cNvSpPr>
          <p:nvPr>
            <p:ph type="title"/>
          </p:nvPr>
        </p:nvSpPr>
        <p:spPr/>
        <p:txBody>
          <a:bodyPr/>
          <a:lstStyle/>
          <a:p>
            <a:r>
              <a:rPr lang="en-CA" dirty="0"/>
              <a:t>During the Meet (cont.)</a:t>
            </a:r>
          </a:p>
        </p:txBody>
      </p:sp>
    </p:spTree>
    <p:extLst>
      <p:ext uri="{BB962C8B-B14F-4D97-AF65-F5344CB8AC3E}">
        <p14:creationId xmlns:p14="http://schemas.microsoft.com/office/powerpoint/2010/main" val="1445040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cs typeface="Times New Roman" charset="0"/>
              </a:rPr>
              <a:t>Be available for consultation by the Session Referee and Chief Meet Recorder in the event of a discrepancy or dispute over times or placing.</a:t>
            </a:r>
          </a:p>
          <a:p>
            <a:endParaRPr lang="en-US" sz="2400" dirty="0">
              <a:cs typeface="Times New Roman" charset="0"/>
            </a:endParaRPr>
          </a:p>
          <a:p>
            <a:r>
              <a:rPr lang="en-US" sz="2400" dirty="0">
                <a:cs typeface="Times New Roman" charset="0"/>
              </a:rPr>
              <a:t>Must be able to interpret the information received from the timing system print-outs to the satisfaction of the Session Referee and in the adjudication of protests.</a:t>
            </a:r>
          </a:p>
          <a:p>
            <a:endParaRPr lang="en-CA" dirty="0"/>
          </a:p>
        </p:txBody>
      </p:sp>
      <p:sp>
        <p:nvSpPr>
          <p:cNvPr id="2" name="Title 1"/>
          <p:cNvSpPr>
            <a:spLocks noGrp="1"/>
          </p:cNvSpPr>
          <p:nvPr>
            <p:ph type="title"/>
          </p:nvPr>
        </p:nvSpPr>
        <p:spPr/>
        <p:txBody>
          <a:bodyPr/>
          <a:lstStyle/>
          <a:p>
            <a:r>
              <a:rPr lang="en-CA" dirty="0"/>
              <a:t>During the Meet (cont.)</a:t>
            </a:r>
          </a:p>
        </p:txBody>
      </p:sp>
    </p:spTree>
    <p:extLst>
      <p:ext uri="{BB962C8B-B14F-4D97-AF65-F5344CB8AC3E}">
        <p14:creationId xmlns:p14="http://schemas.microsoft.com/office/powerpoint/2010/main" val="2807159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2100" dirty="0">
              <a:cs typeface="Times New Roman" charset="0"/>
            </a:endParaRPr>
          </a:p>
          <a:p>
            <a:r>
              <a:rPr lang="en-US" sz="2100" dirty="0">
                <a:cs typeface="Times New Roman" charset="0"/>
              </a:rPr>
              <a:t>Best location is at the side of the pool with a clear view of all lanes and all touch pads. The preference is to be on a raised platform so nothing will interfere with the view of the end of the pool. But the ideal location is a secure room away from all disturbances by persons not directly involved in the operation of the electronics.</a:t>
            </a:r>
          </a:p>
          <a:p>
            <a:endParaRPr lang="en-US" sz="2100" dirty="0">
              <a:cs typeface="Times New Roman" charset="0"/>
            </a:endParaRPr>
          </a:p>
          <a:p>
            <a:r>
              <a:rPr lang="en-US" sz="2100" dirty="0">
                <a:cs typeface="Times New Roman" charset="0"/>
              </a:rPr>
              <a:t>You must be accessible to the referee to resolve any timing problems. A telephone or radio system can accomplish this satisfactorily.</a:t>
            </a:r>
          </a:p>
          <a:p>
            <a:endParaRPr lang="en-CA" dirty="0"/>
          </a:p>
        </p:txBody>
      </p:sp>
      <p:sp>
        <p:nvSpPr>
          <p:cNvPr id="2" name="Title 1"/>
          <p:cNvSpPr>
            <a:spLocks noGrp="1"/>
          </p:cNvSpPr>
          <p:nvPr>
            <p:ph type="title"/>
          </p:nvPr>
        </p:nvSpPr>
        <p:spPr/>
        <p:txBody>
          <a:bodyPr>
            <a:normAutofit fontScale="90000"/>
          </a:bodyPr>
          <a:lstStyle/>
          <a:p>
            <a:r>
              <a:rPr lang="en-CA" dirty="0"/>
              <a:t>Location of Chief Judge Electronics</a:t>
            </a:r>
          </a:p>
        </p:txBody>
      </p:sp>
    </p:spTree>
    <p:extLst>
      <p:ext uri="{BB962C8B-B14F-4D97-AF65-F5344CB8AC3E}">
        <p14:creationId xmlns:p14="http://schemas.microsoft.com/office/powerpoint/2010/main" val="2578121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100" dirty="0">
                <a:cs typeface="Times New Roman" charset="0"/>
              </a:rPr>
              <a:t>Scoreboard times generally will not be official times.</a:t>
            </a:r>
          </a:p>
          <a:p>
            <a:endParaRPr lang="en-US" sz="2100" dirty="0">
              <a:cs typeface="Times New Roman" charset="0"/>
            </a:endParaRPr>
          </a:p>
          <a:p>
            <a:r>
              <a:rPr lang="en-US" sz="2100" dirty="0">
                <a:cs typeface="Times New Roman" charset="0"/>
              </a:rPr>
              <a:t>Occasionally, the times posted on the scoreboard will be determined to be the official times. Soft touches will have to be manually adjusted.</a:t>
            </a:r>
          </a:p>
          <a:p>
            <a:endParaRPr lang="en-US" sz="2100" dirty="0">
              <a:cs typeface="Times New Roman" charset="0"/>
            </a:endParaRPr>
          </a:p>
          <a:p>
            <a:r>
              <a:rPr lang="en-US" sz="2100" dirty="0">
                <a:cs typeface="Times New Roman" charset="0"/>
              </a:rPr>
              <a:t>Clarify with Session Referee, what the signal is to state that the system is reset after each race.</a:t>
            </a:r>
          </a:p>
          <a:p>
            <a:pPr lvl="1"/>
            <a:r>
              <a:rPr lang="en-US" sz="1700" dirty="0">
                <a:cs typeface="Times New Roman" charset="0"/>
              </a:rPr>
              <a:t>The resetting of the running time to zero or the clearing of all times from the scoreboard usually signifies this, but sometimes the Session Referee can’t see the score board.</a:t>
            </a:r>
          </a:p>
          <a:p>
            <a:endParaRPr lang="en-CA" dirty="0"/>
          </a:p>
        </p:txBody>
      </p:sp>
      <p:sp>
        <p:nvSpPr>
          <p:cNvPr id="2" name="Title 1"/>
          <p:cNvSpPr>
            <a:spLocks noGrp="1"/>
          </p:cNvSpPr>
          <p:nvPr>
            <p:ph type="title"/>
          </p:nvPr>
        </p:nvSpPr>
        <p:spPr/>
        <p:txBody>
          <a:bodyPr/>
          <a:lstStyle/>
          <a:p>
            <a:r>
              <a:rPr lang="en-CA" dirty="0"/>
              <a:t>Scoreboard</a:t>
            </a:r>
          </a:p>
        </p:txBody>
      </p:sp>
    </p:spTree>
    <p:extLst>
      <p:ext uri="{BB962C8B-B14F-4D97-AF65-F5344CB8AC3E}">
        <p14:creationId xmlns:p14="http://schemas.microsoft.com/office/powerpoint/2010/main" val="186226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n-CA" dirty="0"/>
              <a:t>Today</a:t>
            </a:r>
          </a:p>
        </p:txBody>
      </p:sp>
      <p:sp>
        <p:nvSpPr>
          <p:cNvPr id="5127" name="Rectangle 7"/>
          <p:cNvSpPr>
            <a:spLocks noGrp="1" noChangeArrowheads="1"/>
          </p:cNvSpPr>
          <p:nvPr>
            <p:ph type="body" idx="1"/>
          </p:nvPr>
        </p:nvSpPr>
        <p:spPr/>
        <p:txBody>
          <a:bodyPr/>
          <a:lstStyle/>
          <a:p>
            <a:pPr>
              <a:spcBef>
                <a:spcPts val="0"/>
              </a:spcBef>
            </a:pPr>
            <a:r>
              <a:rPr lang="en-CA" dirty="0"/>
              <a:t>Electronics</a:t>
            </a:r>
          </a:p>
          <a:p>
            <a:pPr lvl="1">
              <a:spcBef>
                <a:spcPts val="0"/>
              </a:spcBef>
            </a:pPr>
            <a:r>
              <a:rPr lang="en-CA" dirty="0"/>
              <a:t>Introduction to the Timing Systems</a:t>
            </a:r>
          </a:p>
          <a:p>
            <a:pPr lvl="1">
              <a:spcBef>
                <a:spcPts val="0"/>
              </a:spcBef>
            </a:pPr>
            <a:r>
              <a:rPr lang="en-CA" dirty="0"/>
              <a:t>Role of the Chief Judge Electronic</a:t>
            </a:r>
          </a:p>
          <a:p>
            <a:pPr lvl="1">
              <a:spcBef>
                <a:spcPts val="0"/>
              </a:spcBef>
            </a:pPr>
            <a:r>
              <a:rPr lang="en-CA" dirty="0"/>
              <a:t>Relationship to Other Officials</a:t>
            </a:r>
          </a:p>
          <a:p>
            <a:pPr lvl="1">
              <a:spcBef>
                <a:spcPts val="0"/>
              </a:spcBef>
            </a:pPr>
            <a:r>
              <a:rPr lang="en-CA" dirty="0"/>
              <a:t>Review and Questions</a:t>
            </a:r>
          </a:p>
          <a:p>
            <a:pPr lvl="1">
              <a:spcBef>
                <a:spcPts val="0"/>
              </a:spcBef>
            </a:pPr>
            <a:endParaRPr lang="en-CA" dirty="0"/>
          </a:p>
          <a:p>
            <a:pPr>
              <a:spcBef>
                <a:spcPts val="0"/>
              </a:spcBef>
            </a:pPr>
            <a:r>
              <a:rPr lang="en-CA" dirty="0"/>
              <a:t>Chief Meet Recorder</a:t>
            </a:r>
          </a:p>
          <a:p>
            <a:pPr lvl="1">
              <a:spcBef>
                <a:spcPts val="0"/>
              </a:spcBef>
            </a:pPr>
            <a:r>
              <a:rPr lang="en-CA" dirty="0"/>
              <a:t>Job Description</a:t>
            </a:r>
          </a:p>
          <a:p>
            <a:pPr lvl="1">
              <a:spcBef>
                <a:spcPts val="0"/>
              </a:spcBef>
            </a:pPr>
            <a:r>
              <a:rPr lang="en-CA" dirty="0"/>
              <a:t>Determining Times</a:t>
            </a:r>
          </a:p>
          <a:p>
            <a:pPr lvl="1">
              <a:spcBef>
                <a:spcPts val="0"/>
              </a:spcBef>
            </a:pPr>
            <a:r>
              <a:rPr lang="en-CA" dirty="0"/>
              <a:t>Information Flows</a:t>
            </a:r>
          </a:p>
        </p:txBody>
      </p:sp>
    </p:spTree>
    <p:extLst>
      <p:ext uri="{BB962C8B-B14F-4D97-AF65-F5344CB8AC3E}">
        <p14:creationId xmlns:p14="http://schemas.microsoft.com/office/powerpoint/2010/main" val="450956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7482"/>
            <a:ext cx="8229600" cy="4289809"/>
          </a:xfrm>
        </p:spPr>
        <p:txBody>
          <a:bodyPr/>
          <a:lstStyle/>
          <a:p>
            <a:endParaRPr lang="en-US" sz="2100" dirty="0">
              <a:cs typeface="Times New Roman" charset="0"/>
            </a:endParaRPr>
          </a:p>
          <a:p>
            <a:r>
              <a:rPr lang="en-US" sz="2400" dirty="0">
                <a:cs typeface="Times New Roman" charset="0"/>
              </a:rPr>
              <a:t>Determine how the Session Referee wishes to be involved in the decision process in the event of timing discrepancies.</a:t>
            </a:r>
          </a:p>
          <a:p>
            <a:endParaRPr lang="en-US" sz="2400" dirty="0">
              <a:cs typeface="Times New Roman" charset="0"/>
            </a:endParaRPr>
          </a:p>
          <a:p>
            <a:r>
              <a:rPr lang="en-US" sz="2400" dirty="0">
                <a:cs typeface="Times New Roman" charset="0"/>
              </a:rPr>
              <a:t>Advise the Session Referee of the circumstances where the quality of the electronic timing cannot be judged.</a:t>
            </a:r>
          </a:p>
          <a:p>
            <a:endParaRPr lang="en-CA" dirty="0"/>
          </a:p>
        </p:txBody>
      </p:sp>
      <p:sp>
        <p:nvSpPr>
          <p:cNvPr id="2" name="Title 1"/>
          <p:cNvSpPr>
            <a:spLocks noGrp="1"/>
          </p:cNvSpPr>
          <p:nvPr>
            <p:ph type="title"/>
          </p:nvPr>
        </p:nvSpPr>
        <p:spPr/>
        <p:txBody>
          <a:bodyPr>
            <a:noAutofit/>
          </a:bodyPr>
          <a:lstStyle/>
          <a:p>
            <a:r>
              <a:rPr lang="en-CA" dirty="0"/>
              <a:t>Briefing with the Session Referee &amp; Other Officials</a:t>
            </a:r>
          </a:p>
        </p:txBody>
      </p:sp>
    </p:spTree>
    <p:extLst>
      <p:ext uri="{BB962C8B-B14F-4D97-AF65-F5344CB8AC3E}">
        <p14:creationId xmlns:p14="http://schemas.microsoft.com/office/powerpoint/2010/main" val="2114528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100" dirty="0">
                <a:cs typeface="Times New Roman" charset="0"/>
              </a:rPr>
              <a:t>The rules require that the Chief Judge Electronics (CJE) should inform the Session Referee of malfunctions or other problems during the meet, but in practice many Session Referees leave it up to the “Electronics Team” of people.</a:t>
            </a:r>
          </a:p>
          <a:p>
            <a:endParaRPr lang="en-US" sz="2100" dirty="0">
              <a:cs typeface="Times New Roman" charset="0"/>
            </a:endParaRPr>
          </a:p>
          <a:p>
            <a:r>
              <a:rPr lang="en-US" sz="2100" dirty="0">
                <a:cs typeface="Times New Roman" charset="0"/>
              </a:rPr>
              <a:t>CJE makes most of the decisions about times and places sometimes in consultation with the CMR and the referee. The Session Referee has final say in all decisions, but bases those decisions, in part, on information from the CJE because the CJE has more complete knowledge of the reason for the incorrect times and places based on how the equipment operates.</a:t>
            </a:r>
          </a:p>
          <a:p>
            <a:endParaRPr lang="en-CA" sz="2100" dirty="0"/>
          </a:p>
        </p:txBody>
      </p:sp>
      <p:sp>
        <p:nvSpPr>
          <p:cNvPr id="2" name="Title 1"/>
          <p:cNvSpPr>
            <a:spLocks noGrp="1"/>
          </p:cNvSpPr>
          <p:nvPr>
            <p:ph type="title"/>
          </p:nvPr>
        </p:nvSpPr>
        <p:spPr/>
        <p:txBody>
          <a:bodyPr/>
          <a:lstStyle/>
          <a:p>
            <a:r>
              <a:rPr lang="en-CA" dirty="0"/>
              <a:t>Relationship to Other Officials</a:t>
            </a:r>
          </a:p>
        </p:txBody>
      </p:sp>
    </p:spTree>
    <p:extLst>
      <p:ext uri="{BB962C8B-B14F-4D97-AF65-F5344CB8AC3E}">
        <p14:creationId xmlns:p14="http://schemas.microsoft.com/office/powerpoint/2010/main" val="1902759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100" dirty="0">
                <a:cs typeface="Times New Roman" charset="0"/>
              </a:rPr>
              <a:t>Remain available to the CMR to analyze any problems with the results.</a:t>
            </a:r>
          </a:p>
          <a:p>
            <a:endParaRPr lang="en-US" sz="2100" dirty="0">
              <a:cs typeface="Times New Roman" charset="0"/>
            </a:endParaRPr>
          </a:p>
          <a:p>
            <a:r>
              <a:rPr lang="en-US" sz="2100" dirty="0">
                <a:cs typeface="Times New Roman" charset="0"/>
              </a:rPr>
              <a:t>Current types of software-based timing equipment store the raw data from each race, so it can be retrieved after the event is finished.</a:t>
            </a:r>
          </a:p>
          <a:p>
            <a:endParaRPr lang="en-US" sz="2100" dirty="0">
              <a:cs typeface="Times New Roman" charset="0"/>
            </a:endParaRPr>
          </a:p>
          <a:p>
            <a:r>
              <a:rPr lang="en-US" sz="2100" dirty="0">
                <a:cs typeface="Times New Roman" charset="0"/>
              </a:rPr>
              <a:t>Debrief with the CMR to correct any problems during the meet.</a:t>
            </a:r>
          </a:p>
          <a:p>
            <a:endParaRPr lang="en-US" sz="2100" dirty="0">
              <a:cs typeface="Times New Roman" charset="0"/>
            </a:endParaRPr>
          </a:p>
          <a:p>
            <a:r>
              <a:rPr lang="en-US" sz="2100" dirty="0">
                <a:cs typeface="Times New Roman" charset="0"/>
              </a:rPr>
              <a:t>Discuss with the Meet and Session referees and Meet Manager any difficulties that were encountered.</a:t>
            </a:r>
          </a:p>
          <a:p>
            <a:endParaRPr lang="en-CA" dirty="0"/>
          </a:p>
        </p:txBody>
      </p:sp>
      <p:sp>
        <p:nvSpPr>
          <p:cNvPr id="2" name="Title 1"/>
          <p:cNvSpPr>
            <a:spLocks noGrp="1"/>
          </p:cNvSpPr>
          <p:nvPr>
            <p:ph type="title"/>
          </p:nvPr>
        </p:nvSpPr>
        <p:spPr/>
        <p:txBody>
          <a:bodyPr/>
          <a:lstStyle/>
          <a:p>
            <a:r>
              <a:rPr lang="en-CA" dirty="0"/>
              <a:t>After the Meet</a:t>
            </a:r>
          </a:p>
        </p:txBody>
      </p:sp>
    </p:spTree>
    <p:extLst>
      <p:ext uri="{BB962C8B-B14F-4D97-AF65-F5344CB8AC3E}">
        <p14:creationId xmlns:p14="http://schemas.microsoft.com/office/powerpoint/2010/main" val="3733071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500" dirty="0">
                <a:cs typeface="Times New Roman" charset="0"/>
              </a:rPr>
              <a:t>Thorough knowledge of the rules of swimming</a:t>
            </a:r>
          </a:p>
          <a:p>
            <a:endParaRPr lang="en-US" sz="2500" dirty="0">
              <a:cs typeface="Times New Roman" charset="0"/>
            </a:endParaRPr>
          </a:p>
          <a:p>
            <a:r>
              <a:rPr lang="en-US" sz="2500" dirty="0">
                <a:cs typeface="Times New Roman" charset="0"/>
              </a:rPr>
              <a:t>Basic understanding of electronics</a:t>
            </a:r>
          </a:p>
          <a:p>
            <a:endParaRPr lang="en-US" sz="2500" dirty="0">
              <a:cs typeface="Times New Roman" charset="0"/>
            </a:endParaRPr>
          </a:p>
          <a:p>
            <a:r>
              <a:rPr lang="en-US" sz="2500" dirty="0">
                <a:cs typeface="Times New Roman" charset="0"/>
              </a:rPr>
              <a:t>Familiarity with high pressure troubleshooting</a:t>
            </a:r>
          </a:p>
          <a:p>
            <a:pPr marL="109728" indent="0">
              <a:buNone/>
            </a:pPr>
            <a:endParaRPr lang="en-US" sz="2500" dirty="0">
              <a:cs typeface="Times New Roman" charset="0"/>
            </a:endParaRPr>
          </a:p>
          <a:p>
            <a:r>
              <a:rPr lang="en-US" sz="2500" dirty="0">
                <a:cs typeface="Times New Roman" charset="0"/>
              </a:rPr>
              <a:t>Good eyesight and an ability to focus</a:t>
            </a:r>
          </a:p>
          <a:p>
            <a:pPr marL="109728" indent="0">
              <a:buNone/>
            </a:pPr>
            <a:endParaRPr lang="en-US" sz="2500" dirty="0">
              <a:cs typeface="Times New Roman" charset="0"/>
            </a:endParaRPr>
          </a:p>
          <a:p>
            <a:r>
              <a:rPr lang="en-US" sz="2500" dirty="0">
                <a:cs typeface="Times New Roman" charset="0"/>
              </a:rPr>
              <a:t>Excellent judgment</a:t>
            </a:r>
          </a:p>
          <a:p>
            <a:endParaRPr lang="en-US" sz="2500" dirty="0">
              <a:cs typeface="Times New Roman" charset="0"/>
            </a:endParaRPr>
          </a:p>
          <a:p>
            <a:r>
              <a:rPr lang="en-US" sz="2500" dirty="0">
                <a:cs typeface="Times New Roman" charset="0"/>
              </a:rPr>
              <a:t>Patience &amp; diplomacy</a:t>
            </a:r>
          </a:p>
          <a:p>
            <a:endParaRPr lang="en-US" sz="2500" dirty="0">
              <a:cs typeface="Times New Roman" charset="0"/>
            </a:endParaRPr>
          </a:p>
          <a:p>
            <a:r>
              <a:rPr lang="en-US" sz="2500" dirty="0">
                <a:cs typeface="Times New Roman" charset="0"/>
              </a:rPr>
              <a:t>Sense of humor (as is true for all swimming officials!)</a:t>
            </a:r>
          </a:p>
          <a:p>
            <a:endParaRPr lang="en-CA" dirty="0"/>
          </a:p>
        </p:txBody>
      </p:sp>
      <p:sp>
        <p:nvSpPr>
          <p:cNvPr id="2" name="Title 1"/>
          <p:cNvSpPr>
            <a:spLocks noGrp="1"/>
          </p:cNvSpPr>
          <p:nvPr>
            <p:ph type="title"/>
          </p:nvPr>
        </p:nvSpPr>
        <p:spPr/>
        <p:txBody>
          <a:bodyPr/>
          <a:lstStyle/>
          <a:p>
            <a:r>
              <a:rPr lang="en-CA" dirty="0"/>
              <a:t>Qualities in a CJE</a:t>
            </a:r>
          </a:p>
        </p:txBody>
      </p:sp>
    </p:spTree>
    <p:extLst>
      <p:ext uri="{BB962C8B-B14F-4D97-AF65-F5344CB8AC3E}">
        <p14:creationId xmlns:p14="http://schemas.microsoft.com/office/powerpoint/2010/main" val="4152930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CA" dirty="0"/>
          </a:p>
        </p:txBody>
      </p:sp>
      <p:sp>
        <p:nvSpPr>
          <p:cNvPr id="2" name="Title 1"/>
          <p:cNvSpPr>
            <a:spLocks noGrp="1"/>
          </p:cNvSpPr>
          <p:nvPr>
            <p:ph type="title"/>
          </p:nvPr>
        </p:nvSpPr>
        <p:spPr/>
        <p:txBody>
          <a:bodyPr/>
          <a:lstStyle/>
          <a:p>
            <a:r>
              <a:rPr lang="en-CA" dirty="0"/>
              <a:t>Now… Chief Meet Recorder</a:t>
            </a:r>
          </a:p>
        </p:txBody>
      </p:sp>
    </p:spTree>
    <p:extLst>
      <p:ext uri="{BB962C8B-B14F-4D97-AF65-F5344CB8AC3E}">
        <p14:creationId xmlns:p14="http://schemas.microsoft.com/office/powerpoint/2010/main" val="2865034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buFont typeface="Wingdings" pitchFamily="2" charset="2"/>
              <a:buChar char="Ø"/>
            </a:pPr>
            <a:r>
              <a:rPr lang="en-US" sz="2300" dirty="0"/>
              <a:t>Supervises the Results Office (formerly known as the ‘Crash Desk’)</a:t>
            </a:r>
          </a:p>
          <a:p>
            <a:pPr lvl="3">
              <a:spcBef>
                <a:spcPts val="400"/>
              </a:spcBef>
              <a:spcAft>
                <a:spcPts val="600"/>
              </a:spcAft>
              <a:buFont typeface="Wingdings" pitchFamily="2" charset="2"/>
              <a:buChar char="Ø"/>
            </a:pPr>
            <a:r>
              <a:rPr lang="en-CA" dirty="0"/>
              <a:t>Ensures rules governing place judging and timing applied correctly – (swimmers’ official times and order of finish)</a:t>
            </a:r>
          </a:p>
          <a:p>
            <a:pPr lvl="3">
              <a:spcBef>
                <a:spcPts val="400"/>
              </a:spcBef>
              <a:spcAft>
                <a:spcPts val="600"/>
              </a:spcAft>
              <a:buFont typeface="Wingdings" pitchFamily="2" charset="2"/>
              <a:buChar char="Ø"/>
            </a:pPr>
            <a:r>
              <a:rPr lang="en-CA" dirty="0"/>
              <a:t>Organizes volunteers working in the Results Offices</a:t>
            </a:r>
          </a:p>
          <a:p>
            <a:pPr lvl="3">
              <a:spcBef>
                <a:spcPts val="400"/>
              </a:spcBef>
              <a:spcAft>
                <a:spcPts val="600"/>
              </a:spcAft>
              <a:buFont typeface="Wingdings" pitchFamily="2" charset="2"/>
              <a:buChar char="Ø"/>
            </a:pPr>
            <a:endParaRPr lang="en-CA" dirty="0"/>
          </a:p>
          <a:p>
            <a:pPr>
              <a:spcAft>
                <a:spcPts val="600"/>
              </a:spcAft>
              <a:buFont typeface="Wingdings" pitchFamily="2" charset="2"/>
              <a:buChar char="Ø"/>
            </a:pPr>
            <a:r>
              <a:rPr lang="en-CA" sz="2300" dirty="0"/>
              <a:t>Rules a CMR must know:</a:t>
            </a:r>
          </a:p>
          <a:p>
            <a:pPr lvl="3">
              <a:spcAft>
                <a:spcPts val="600"/>
              </a:spcAft>
              <a:buFont typeface="Wingdings" pitchFamily="2" charset="2"/>
              <a:buChar char="Ø"/>
            </a:pPr>
            <a:r>
              <a:rPr lang="en-CA" dirty="0"/>
              <a:t>Timing (Section 4.5.13)</a:t>
            </a:r>
          </a:p>
          <a:p>
            <a:pPr lvl="3">
              <a:spcAft>
                <a:spcPts val="600"/>
              </a:spcAft>
              <a:buFont typeface="Wingdings" pitchFamily="2" charset="2"/>
              <a:buChar char="Ø"/>
            </a:pPr>
            <a:r>
              <a:rPr lang="en-CA" dirty="0"/>
              <a:t>Order of Finish (Section 4.5.14)</a:t>
            </a:r>
          </a:p>
          <a:p>
            <a:pPr lvl="3">
              <a:spcAft>
                <a:spcPts val="600"/>
              </a:spcAft>
              <a:buFont typeface="Wingdings" pitchFamily="2" charset="2"/>
              <a:buChar char="Ø"/>
            </a:pPr>
            <a:r>
              <a:rPr lang="en-CA" dirty="0"/>
              <a:t>Scoring (Section 4.5.15)</a:t>
            </a:r>
          </a:p>
          <a:p>
            <a:pPr lvl="3">
              <a:spcAft>
                <a:spcPts val="600"/>
              </a:spcAft>
              <a:buFont typeface="Wingdings" pitchFamily="2" charset="2"/>
              <a:buChar char="Ø"/>
            </a:pPr>
            <a:r>
              <a:rPr lang="en-CA" dirty="0"/>
              <a:t>Seeding and Lane Assignments (Section 4.5.4)</a:t>
            </a:r>
          </a:p>
        </p:txBody>
      </p:sp>
      <p:sp>
        <p:nvSpPr>
          <p:cNvPr id="2" name="Title 1"/>
          <p:cNvSpPr>
            <a:spLocks noGrp="1"/>
          </p:cNvSpPr>
          <p:nvPr>
            <p:ph type="title"/>
          </p:nvPr>
        </p:nvSpPr>
        <p:spPr/>
        <p:txBody>
          <a:bodyPr/>
          <a:lstStyle/>
          <a:p>
            <a:r>
              <a:rPr lang="en-CA" dirty="0"/>
              <a:t>Overall Job Description</a:t>
            </a:r>
          </a:p>
        </p:txBody>
      </p:sp>
      <p:sp>
        <p:nvSpPr>
          <p:cNvPr id="4" name="TextBox 3">
            <a:extLst>
              <a:ext uri="{FF2B5EF4-FFF2-40B4-BE49-F238E27FC236}">
                <a16:creationId xmlns:a16="http://schemas.microsoft.com/office/drawing/2014/main" id="{D1DAD57A-518C-DA44-AB4D-A8318927E8B9}"/>
              </a:ext>
            </a:extLst>
          </p:cNvPr>
          <p:cNvSpPr txBox="1"/>
          <p:nvPr/>
        </p:nvSpPr>
        <p:spPr>
          <a:xfrm>
            <a:off x="5312230" y="6324600"/>
            <a:ext cx="3374570" cy="646331"/>
          </a:xfrm>
          <a:prstGeom prst="rect">
            <a:avLst/>
          </a:prstGeom>
          <a:noFill/>
        </p:spPr>
        <p:txBody>
          <a:bodyPr wrap="square" rtlCol="0">
            <a:spAutoFit/>
          </a:bodyPr>
          <a:lstStyle/>
          <a:p>
            <a:r>
              <a:rPr lang="en-CA" sz="1200" dirty="0"/>
              <a:t>Source: BCSSA Rulebook – January 2024 Edition</a:t>
            </a:r>
          </a:p>
          <a:p>
            <a:endParaRPr lang="en-US" dirty="0"/>
          </a:p>
        </p:txBody>
      </p:sp>
    </p:spTree>
    <p:extLst>
      <p:ext uri="{BB962C8B-B14F-4D97-AF65-F5344CB8AC3E}">
        <p14:creationId xmlns:p14="http://schemas.microsoft.com/office/powerpoint/2010/main" val="1012629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buFont typeface="Wingdings" pitchFamily="2" charset="2"/>
              <a:buChar char="Ø"/>
            </a:pPr>
            <a:r>
              <a:rPr lang="en-CA" sz="2300" dirty="0"/>
              <a:t>Also responsible for:</a:t>
            </a:r>
          </a:p>
          <a:p>
            <a:pPr lvl="3">
              <a:spcAft>
                <a:spcPts val="600"/>
              </a:spcAft>
              <a:buFont typeface="Wingdings" pitchFamily="2" charset="2"/>
              <a:buChar char="Ø"/>
            </a:pPr>
            <a:r>
              <a:rPr lang="en-CA" dirty="0"/>
              <a:t>Reviewing and signing off on final results</a:t>
            </a:r>
            <a:br>
              <a:rPr lang="en-CA" dirty="0"/>
            </a:br>
            <a:r>
              <a:rPr lang="en-CA" dirty="0"/>
              <a:t>(CMR Role, not the Referee.)</a:t>
            </a:r>
          </a:p>
          <a:p>
            <a:pPr lvl="3">
              <a:spcAft>
                <a:spcPts val="600"/>
              </a:spcAft>
              <a:buFont typeface="Wingdings" pitchFamily="2" charset="2"/>
              <a:buChar char="Ø"/>
            </a:pPr>
            <a:r>
              <a:rPr lang="en-CA" dirty="0"/>
              <a:t>Issuing final results</a:t>
            </a:r>
          </a:p>
          <a:p>
            <a:pPr lvl="3">
              <a:spcAft>
                <a:spcPts val="600"/>
              </a:spcAft>
              <a:buFont typeface="Wingdings" pitchFamily="2" charset="2"/>
              <a:buChar char="Ø"/>
            </a:pPr>
            <a:r>
              <a:rPr lang="en-CA" dirty="0"/>
              <a:t>Posting results</a:t>
            </a:r>
          </a:p>
          <a:p>
            <a:pPr lvl="3">
              <a:spcAft>
                <a:spcPts val="600"/>
              </a:spcAft>
              <a:buFont typeface="Wingdings" pitchFamily="2" charset="2"/>
              <a:buChar char="Ø"/>
            </a:pPr>
            <a:r>
              <a:rPr lang="en-CA" dirty="0"/>
              <a:t>Working with the “Electronics Team” in terms of timing and results.</a:t>
            </a:r>
          </a:p>
          <a:p>
            <a:pPr>
              <a:spcAft>
                <a:spcPts val="600"/>
              </a:spcAft>
              <a:buFont typeface="Wingdings" pitchFamily="2" charset="2"/>
              <a:buChar char="Ø"/>
            </a:pPr>
            <a:r>
              <a:rPr lang="en-CA" sz="2300" dirty="0"/>
              <a:t>Once results are reviewed and “signed off” by the CMR, they are final and not to be reviewed again by others, nor changed without authorization from the CMR or Meet Referee.</a:t>
            </a:r>
          </a:p>
          <a:p>
            <a:endParaRPr lang="en-CA" dirty="0"/>
          </a:p>
        </p:txBody>
      </p:sp>
      <p:sp>
        <p:nvSpPr>
          <p:cNvPr id="2" name="Title 1"/>
          <p:cNvSpPr>
            <a:spLocks noGrp="1"/>
          </p:cNvSpPr>
          <p:nvPr>
            <p:ph type="title"/>
          </p:nvPr>
        </p:nvSpPr>
        <p:spPr/>
        <p:txBody>
          <a:bodyPr/>
          <a:lstStyle/>
          <a:p>
            <a:r>
              <a:rPr lang="en-CA" dirty="0"/>
              <a:t>Overall Job Description – cont.</a:t>
            </a:r>
          </a:p>
        </p:txBody>
      </p:sp>
    </p:spTree>
    <p:extLst>
      <p:ext uri="{BB962C8B-B14F-4D97-AF65-F5344CB8AC3E}">
        <p14:creationId xmlns:p14="http://schemas.microsoft.com/office/powerpoint/2010/main" val="3650438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buNone/>
            </a:pPr>
            <a:r>
              <a:rPr lang="en-CA" sz="2300" dirty="0"/>
              <a:t>Information Comes In:</a:t>
            </a:r>
          </a:p>
          <a:p>
            <a:pPr lvl="2">
              <a:spcAft>
                <a:spcPts val="600"/>
              </a:spcAft>
            </a:pPr>
            <a:r>
              <a:rPr lang="en-CA" sz="1800" dirty="0"/>
              <a:t>Electronic Time Sheets</a:t>
            </a:r>
          </a:p>
          <a:p>
            <a:pPr lvl="2">
              <a:spcAft>
                <a:spcPts val="600"/>
              </a:spcAft>
            </a:pPr>
            <a:r>
              <a:rPr lang="en-CA" sz="1800" dirty="0"/>
              <a:t>Manual Times (if applicable)</a:t>
            </a:r>
          </a:p>
          <a:p>
            <a:pPr lvl="2">
              <a:spcAft>
                <a:spcPts val="600"/>
              </a:spcAft>
            </a:pPr>
            <a:r>
              <a:rPr lang="en-CA" sz="1800" dirty="0"/>
              <a:t>DQ Slips</a:t>
            </a:r>
          </a:p>
          <a:p>
            <a:pPr lvl="2">
              <a:spcAft>
                <a:spcPts val="600"/>
              </a:spcAft>
            </a:pPr>
            <a:r>
              <a:rPr lang="en-CA" sz="1800" dirty="0"/>
              <a:t>Scratches (from the Clerk of the Course)</a:t>
            </a:r>
          </a:p>
          <a:p>
            <a:pPr lvl="2">
              <a:spcAft>
                <a:spcPts val="600"/>
              </a:spcAft>
            </a:pPr>
            <a:endParaRPr lang="en-CA" sz="1700" dirty="0"/>
          </a:p>
          <a:p>
            <a:pPr>
              <a:spcAft>
                <a:spcPts val="600"/>
              </a:spcAft>
              <a:buNone/>
            </a:pPr>
            <a:r>
              <a:rPr lang="en-CA" sz="2300" dirty="0"/>
              <a:t>Information Goes Out:</a:t>
            </a:r>
          </a:p>
          <a:p>
            <a:pPr lvl="2">
              <a:spcAft>
                <a:spcPts val="600"/>
              </a:spcAft>
            </a:pPr>
            <a:r>
              <a:rPr lang="en-CA" sz="1800" dirty="0"/>
              <a:t>Official Results and Times once Signed Off by the CMR</a:t>
            </a:r>
          </a:p>
          <a:p>
            <a:pPr lvl="2">
              <a:spcAft>
                <a:spcPts val="600"/>
              </a:spcAft>
            </a:pPr>
            <a:r>
              <a:rPr lang="en-CA" sz="1800" dirty="0"/>
              <a:t>Labels for Ribbons and/or Medals</a:t>
            </a:r>
          </a:p>
          <a:p>
            <a:pPr lvl="2">
              <a:spcAft>
                <a:spcPts val="600"/>
              </a:spcAft>
            </a:pPr>
            <a:r>
              <a:rPr lang="en-CA" sz="1800" dirty="0"/>
              <a:t>Information for Announcer (e.g.: Meet Records)</a:t>
            </a:r>
          </a:p>
        </p:txBody>
      </p:sp>
      <p:sp>
        <p:nvSpPr>
          <p:cNvPr id="2" name="Title 1"/>
          <p:cNvSpPr>
            <a:spLocks noGrp="1"/>
          </p:cNvSpPr>
          <p:nvPr>
            <p:ph type="title"/>
          </p:nvPr>
        </p:nvSpPr>
        <p:spPr/>
        <p:txBody>
          <a:bodyPr/>
          <a:lstStyle/>
          <a:p>
            <a:r>
              <a:rPr lang="en-CA" dirty="0"/>
              <a:t>What Happens in the Office?</a:t>
            </a:r>
          </a:p>
        </p:txBody>
      </p:sp>
    </p:spTree>
    <p:extLst>
      <p:ext uri="{BB962C8B-B14F-4D97-AF65-F5344CB8AC3E}">
        <p14:creationId xmlns:p14="http://schemas.microsoft.com/office/powerpoint/2010/main" val="2113074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5760" lvl="1" indent="0">
              <a:spcAft>
                <a:spcPts val="600"/>
              </a:spcAft>
              <a:buNone/>
            </a:pPr>
            <a:endParaRPr lang="en-CA" sz="2400" dirty="0"/>
          </a:p>
          <a:p>
            <a:pPr marL="822960" lvl="1" indent="-457200">
              <a:spcAft>
                <a:spcPts val="600"/>
              </a:spcAft>
              <a:buFont typeface="Verdana"/>
              <a:buAutoNum type="arabicPeriod"/>
            </a:pPr>
            <a:r>
              <a:rPr lang="en-CA" sz="2400" dirty="0"/>
              <a:t>Electronic Times</a:t>
            </a:r>
          </a:p>
          <a:p>
            <a:pPr marL="822960" lvl="1" indent="-457200">
              <a:spcAft>
                <a:spcPts val="600"/>
              </a:spcAft>
              <a:buFont typeface="Verdana"/>
              <a:buAutoNum type="arabicPeriod"/>
            </a:pPr>
            <a:endParaRPr lang="en-CA" sz="2400" dirty="0"/>
          </a:p>
          <a:p>
            <a:pPr marL="822960" lvl="1" indent="-457200">
              <a:spcAft>
                <a:spcPts val="600"/>
              </a:spcAft>
              <a:buFont typeface="Verdana"/>
              <a:buAutoNum type="arabicPeriod"/>
            </a:pPr>
            <a:r>
              <a:rPr lang="en-CA" sz="2400" dirty="0"/>
              <a:t>Sweeps</a:t>
            </a:r>
          </a:p>
          <a:p>
            <a:pPr marL="822960" lvl="1" indent="-457200">
              <a:spcAft>
                <a:spcPts val="600"/>
              </a:spcAft>
              <a:buAutoNum type="arabicPeriod"/>
            </a:pPr>
            <a:endParaRPr lang="en-CA" sz="2400" dirty="0"/>
          </a:p>
          <a:p>
            <a:pPr marL="822960" lvl="1" indent="-457200">
              <a:spcAft>
                <a:spcPts val="600"/>
              </a:spcAft>
              <a:buAutoNum type="arabicPeriod"/>
            </a:pPr>
            <a:r>
              <a:rPr lang="en-CA" sz="2400" dirty="0"/>
              <a:t>Manual Times</a:t>
            </a:r>
          </a:p>
          <a:p>
            <a:pPr marL="822960" lvl="1" indent="-457200">
              <a:spcAft>
                <a:spcPts val="600"/>
              </a:spcAft>
              <a:buNone/>
            </a:pPr>
            <a:endParaRPr lang="en-CA" sz="1600" i="1" dirty="0"/>
          </a:p>
          <a:p>
            <a:pPr marL="822960" lvl="1" indent="-457200">
              <a:spcAft>
                <a:spcPts val="600"/>
              </a:spcAft>
              <a:buNone/>
            </a:pPr>
            <a:r>
              <a:rPr lang="en-CA" sz="1600" i="1" dirty="0"/>
              <a:t>In order of importance…..</a:t>
            </a:r>
            <a:endParaRPr lang="en-CA" sz="2400" i="1" dirty="0"/>
          </a:p>
        </p:txBody>
      </p:sp>
      <p:sp>
        <p:nvSpPr>
          <p:cNvPr id="2" name="Title 1"/>
          <p:cNvSpPr>
            <a:spLocks noGrp="1"/>
          </p:cNvSpPr>
          <p:nvPr>
            <p:ph type="title"/>
          </p:nvPr>
        </p:nvSpPr>
        <p:spPr/>
        <p:txBody>
          <a:bodyPr/>
          <a:lstStyle/>
          <a:p>
            <a:r>
              <a:rPr lang="en-CA" dirty="0"/>
              <a:t>Decisions are based on…</a:t>
            </a:r>
          </a:p>
        </p:txBody>
      </p:sp>
    </p:spTree>
    <p:extLst>
      <p:ext uri="{BB962C8B-B14F-4D97-AF65-F5344CB8AC3E}">
        <p14:creationId xmlns:p14="http://schemas.microsoft.com/office/powerpoint/2010/main" val="609050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Determining an Official Time</a:t>
            </a:r>
          </a:p>
        </p:txBody>
      </p:sp>
      <p:pic>
        <p:nvPicPr>
          <p:cNvPr id="6" name="Picture 5">
            <a:extLst>
              <a:ext uri="{FF2B5EF4-FFF2-40B4-BE49-F238E27FC236}">
                <a16:creationId xmlns:a16="http://schemas.microsoft.com/office/drawing/2014/main" id="{0245C7B2-7B7D-1A63-2449-A81BFAD17C17}"/>
              </a:ext>
            </a:extLst>
          </p:cNvPr>
          <p:cNvPicPr>
            <a:picLocks noChangeAspect="1"/>
          </p:cNvPicPr>
          <p:nvPr/>
        </p:nvPicPr>
        <p:blipFill>
          <a:blip r:embed="rId2"/>
          <a:stretch>
            <a:fillRect/>
          </a:stretch>
        </p:blipFill>
        <p:spPr>
          <a:xfrm>
            <a:off x="2689412" y="1133905"/>
            <a:ext cx="3612777" cy="4814400"/>
          </a:xfrm>
          <a:prstGeom prst="rect">
            <a:avLst/>
          </a:prstGeom>
        </p:spPr>
      </p:pic>
    </p:spTree>
    <p:extLst>
      <p:ext uri="{BB962C8B-B14F-4D97-AF65-F5344CB8AC3E}">
        <p14:creationId xmlns:p14="http://schemas.microsoft.com/office/powerpoint/2010/main" val="188297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0" y="1481328"/>
            <a:ext cx="8003232" cy="4525963"/>
          </a:xfrm>
        </p:spPr>
        <p:txBody>
          <a:bodyPr>
            <a:normAutofit fontScale="70000" lnSpcReduction="20000"/>
          </a:bodyPr>
          <a:lstStyle/>
          <a:p>
            <a:pPr>
              <a:buFont typeface="Wingdings" pitchFamily="2" charset="2"/>
              <a:buChar char="Ø"/>
            </a:pPr>
            <a:r>
              <a:rPr lang="en-CA" dirty="0"/>
              <a:t>Level 1 – Junior Pin </a:t>
            </a:r>
            <a:r>
              <a:rPr lang="en-CA" dirty="0">
                <a:solidFill>
                  <a:srgbClr val="00B050"/>
                </a:solidFill>
              </a:rPr>
              <a:t>(Green)</a:t>
            </a:r>
          </a:p>
          <a:p>
            <a:pPr lvl="2">
              <a:buFontTx/>
              <a:buChar char="-"/>
            </a:pPr>
            <a:r>
              <a:rPr lang="en-CA" dirty="0"/>
              <a:t>Lane Timer, Lane Recorder, Marshal, and knowledge of Stroke &amp; Turn</a:t>
            </a:r>
          </a:p>
          <a:p>
            <a:pPr lvl="2">
              <a:buNone/>
            </a:pPr>
            <a:endParaRPr lang="en-CA" sz="1100" dirty="0"/>
          </a:p>
          <a:p>
            <a:pPr>
              <a:buFont typeface="Wingdings" pitchFamily="2" charset="2"/>
              <a:buChar char="Ø"/>
            </a:pPr>
            <a:r>
              <a:rPr lang="en-CA" dirty="0"/>
              <a:t>Level 2 – Intermediate Pin </a:t>
            </a:r>
            <a:r>
              <a:rPr lang="en-CA" dirty="0">
                <a:solidFill>
                  <a:srgbClr val="FF0000"/>
                </a:solidFill>
              </a:rPr>
              <a:t>(Red)</a:t>
            </a:r>
          </a:p>
          <a:p>
            <a:pPr lvl="2">
              <a:buFontTx/>
              <a:buChar char="-"/>
            </a:pPr>
            <a:r>
              <a:rPr lang="en-CA" dirty="0"/>
              <a:t>S&amp;T, Crash Desk/Recorder, and 2 of the following: Head Timer Clerk of the Course, understanding of Electronics</a:t>
            </a:r>
          </a:p>
          <a:p>
            <a:pPr lvl="2">
              <a:buNone/>
            </a:pPr>
            <a:endParaRPr lang="en-CA" sz="1100" dirty="0"/>
          </a:p>
          <a:p>
            <a:pPr lvl="2">
              <a:buNone/>
            </a:pPr>
            <a:endParaRPr lang="en-CA" sz="1100" dirty="0"/>
          </a:p>
          <a:p>
            <a:pPr>
              <a:buFont typeface="Wingdings" pitchFamily="2" charset="2"/>
              <a:buChar char="Ø"/>
            </a:pPr>
            <a:r>
              <a:rPr lang="en-CA" dirty="0"/>
              <a:t>Level 3 – Senior Pin </a:t>
            </a:r>
            <a:r>
              <a:rPr lang="en-CA" dirty="0">
                <a:solidFill>
                  <a:srgbClr val="00B0F0"/>
                </a:solidFill>
              </a:rPr>
              <a:t>(Light Blue)</a:t>
            </a:r>
          </a:p>
          <a:p>
            <a:pPr lvl="2">
              <a:buFontTx/>
              <a:buChar char="-"/>
            </a:pPr>
            <a:r>
              <a:rPr lang="en-CA" dirty="0"/>
              <a:t>All Level 2 plus Starter, Referee, Meet Manager and Chief Meet Recorder</a:t>
            </a:r>
          </a:p>
          <a:p>
            <a:pPr lvl="2">
              <a:buNone/>
            </a:pPr>
            <a:endParaRPr lang="en-CA" sz="1100" dirty="0"/>
          </a:p>
          <a:p>
            <a:pPr>
              <a:buFont typeface="Wingdings" pitchFamily="2" charset="2"/>
              <a:buChar char="Ø"/>
            </a:pPr>
            <a:r>
              <a:rPr lang="en-CA" dirty="0"/>
              <a:t>Level 4 – Master Pin </a:t>
            </a:r>
            <a:r>
              <a:rPr lang="en-CA" dirty="0">
                <a:solidFill>
                  <a:schemeClr val="accent1">
                    <a:lumMod val="75000"/>
                  </a:schemeClr>
                </a:solidFill>
              </a:rPr>
              <a:t>(Navy Blue)</a:t>
            </a:r>
          </a:p>
          <a:p>
            <a:pPr lvl="2">
              <a:buFontTx/>
              <a:buChar char="-"/>
            </a:pPr>
            <a:r>
              <a:rPr lang="en-CA" dirty="0"/>
              <a:t>Knowledge of theory of all tasks, Experience with all tasks, Conducted practical and theoretical clinics, Evaluated by the Provincial Dir. Of Officials &amp; Written Exam</a:t>
            </a:r>
          </a:p>
          <a:p>
            <a:pPr lvl="2">
              <a:buFontTx/>
              <a:buChar char="-"/>
            </a:pPr>
            <a:endParaRPr lang="en-CA" dirty="0"/>
          </a:p>
          <a:p>
            <a:pPr>
              <a:buFont typeface="Wingdings" pitchFamily="2" charset="2"/>
              <a:buChar char="Ø"/>
            </a:pPr>
            <a:r>
              <a:rPr lang="en-CA" dirty="0"/>
              <a:t>Specialist Pin </a:t>
            </a:r>
            <a:r>
              <a:rPr lang="en-CA" dirty="0">
                <a:solidFill>
                  <a:srgbClr val="FFC000"/>
                </a:solidFill>
              </a:rPr>
              <a:t>(Orange)</a:t>
            </a:r>
          </a:p>
          <a:p>
            <a:pPr lvl="2">
              <a:buFontTx/>
              <a:buChar char="-"/>
            </a:pPr>
            <a:r>
              <a:rPr lang="en-CA" dirty="0"/>
              <a:t>Any of: Clerk of the Course, Computers, Chief Meet Recorder, Electronics, Meet Manager, Chief Meet Recorder</a:t>
            </a:r>
          </a:p>
          <a:p>
            <a:pPr lvl="2">
              <a:buFontTx/>
              <a:buChar char="-"/>
            </a:pPr>
            <a:endParaRPr lang="en-CA" dirty="0"/>
          </a:p>
        </p:txBody>
      </p:sp>
      <p:sp>
        <p:nvSpPr>
          <p:cNvPr id="48130" name="Rectangle 2"/>
          <p:cNvSpPr>
            <a:spLocks noGrp="1" noChangeArrowheads="1"/>
          </p:cNvSpPr>
          <p:nvPr>
            <p:ph type="title"/>
          </p:nvPr>
        </p:nvSpPr>
        <p:spPr/>
        <p:txBody>
          <a:bodyPr/>
          <a:lstStyle/>
          <a:p>
            <a:r>
              <a:rPr lang="en-CA" dirty="0"/>
              <a:t>BCSSA Official’s Certification</a:t>
            </a:r>
            <a:endParaRPr lang="en-US" dirty="0">
              <a:latin typeface="Arial" charset="0"/>
            </a:endParaRPr>
          </a:p>
        </p:txBody>
      </p:sp>
      <p:pic>
        <p:nvPicPr>
          <p:cNvPr id="6" name="Picture 2" descr="http://bcsummerswimming.com/images/Junior.jpg"/>
          <p:cNvPicPr>
            <a:picLocks noChangeAspect="1" noChangeArrowheads="1"/>
          </p:cNvPicPr>
          <p:nvPr/>
        </p:nvPicPr>
        <p:blipFill>
          <a:blip r:embed="rId3" cstate="print"/>
          <a:srcRect/>
          <a:stretch>
            <a:fillRect/>
          </a:stretch>
        </p:blipFill>
        <p:spPr bwMode="auto">
          <a:xfrm>
            <a:off x="8460432" y="1340768"/>
            <a:ext cx="393202" cy="720080"/>
          </a:xfrm>
          <a:prstGeom prst="rect">
            <a:avLst/>
          </a:prstGeom>
          <a:noFill/>
        </p:spPr>
      </p:pic>
      <p:pic>
        <p:nvPicPr>
          <p:cNvPr id="7" name="Picture 4" descr="http://bcsummerswimming.com/images/Intermediate.jpg"/>
          <p:cNvPicPr>
            <a:picLocks noChangeAspect="1" noChangeArrowheads="1"/>
          </p:cNvPicPr>
          <p:nvPr/>
        </p:nvPicPr>
        <p:blipFill>
          <a:blip r:embed="rId4" cstate="print"/>
          <a:srcRect/>
          <a:stretch>
            <a:fillRect/>
          </a:stretch>
        </p:blipFill>
        <p:spPr bwMode="auto">
          <a:xfrm>
            <a:off x="8460432" y="2197678"/>
            <a:ext cx="432048" cy="727266"/>
          </a:xfrm>
          <a:prstGeom prst="rect">
            <a:avLst/>
          </a:prstGeom>
          <a:noFill/>
        </p:spPr>
      </p:pic>
      <p:pic>
        <p:nvPicPr>
          <p:cNvPr id="8" name="Picture 6" descr="http://bcsummerswimming.com/images/Specialist.jpg"/>
          <p:cNvPicPr>
            <a:picLocks noChangeAspect="1" noChangeArrowheads="1"/>
          </p:cNvPicPr>
          <p:nvPr/>
        </p:nvPicPr>
        <p:blipFill>
          <a:blip r:embed="rId5" cstate="print"/>
          <a:srcRect/>
          <a:stretch>
            <a:fillRect/>
          </a:stretch>
        </p:blipFill>
        <p:spPr bwMode="auto">
          <a:xfrm>
            <a:off x="8504406" y="4958489"/>
            <a:ext cx="432048" cy="723190"/>
          </a:xfrm>
          <a:prstGeom prst="rect">
            <a:avLst/>
          </a:prstGeom>
          <a:noFill/>
        </p:spPr>
      </p:pic>
      <p:pic>
        <p:nvPicPr>
          <p:cNvPr id="9" name="Picture 8" descr="http://bcsummerswimming.com/images/Senior.jpg"/>
          <p:cNvPicPr>
            <a:picLocks noChangeAspect="1" noChangeArrowheads="1"/>
          </p:cNvPicPr>
          <p:nvPr/>
        </p:nvPicPr>
        <p:blipFill>
          <a:blip r:embed="rId6" cstate="print"/>
          <a:srcRect/>
          <a:stretch>
            <a:fillRect/>
          </a:stretch>
        </p:blipFill>
        <p:spPr bwMode="auto">
          <a:xfrm>
            <a:off x="8413118" y="3032956"/>
            <a:ext cx="487829" cy="792088"/>
          </a:xfrm>
          <a:prstGeom prst="rect">
            <a:avLst/>
          </a:prstGeom>
          <a:noFill/>
        </p:spPr>
      </p:pic>
      <p:pic>
        <p:nvPicPr>
          <p:cNvPr id="10" name="Picture 10" descr="http://bcsummerswimming.com/images/Master.jpg"/>
          <p:cNvPicPr>
            <a:picLocks noChangeAspect="1" noChangeArrowheads="1"/>
          </p:cNvPicPr>
          <p:nvPr/>
        </p:nvPicPr>
        <p:blipFill>
          <a:blip r:embed="rId7" cstate="print"/>
          <a:srcRect/>
          <a:stretch>
            <a:fillRect/>
          </a:stretch>
        </p:blipFill>
        <p:spPr bwMode="auto">
          <a:xfrm>
            <a:off x="8460432" y="3933056"/>
            <a:ext cx="519997" cy="792088"/>
          </a:xfrm>
          <a:prstGeom prst="rect">
            <a:avLst/>
          </a:prstGeom>
          <a:noFill/>
        </p:spPr>
      </p:pic>
      <p:sp>
        <p:nvSpPr>
          <p:cNvPr id="11" name="Footer Placeholder 4"/>
          <p:cNvSpPr txBox="1">
            <a:spLocks/>
          </p:cNvSpPr>
          <p:nvPr/>
        </p:nvSpPr>
        <p:spPr>
          <a:xfrm>
            <a:off x="4644008" y="6381328"/>
            <a:ext cx="4174977" cy="365125"/>
          </a:xfrm>
          <a:prstGeom prst="rect">
            <a:avLst/>
          </a:prstGeom>
        </p:spPr>
        <p:txBody>
          <a:bodyPr vert="horz" anchor="b"/>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5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049587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743" cy="3757920"/>
        </p:xfrm>
        <a:graphic>
          <a:graphicData uri="http://schemas.openxmlformats.org/drawingml/2006/table">
            <a:tbl>
              <a:tblPr firstRow="1" bandRow="1">
                <a:tableStyleId>{5C22544A-7EE6-4342-B048-85BDC9FD1C3A}</a:tableStyleId>
              </a:tblPr>
              <a:tblGrid>
                <a:gridCol w="1012716">
                  <a:extLst>
                    <a:ext uri="{9D8B030D-6E8A-4147-A177-3AD203B41FA5}">
                      <a16:colId xmlns:a16="http://schemas.microsoft.com/office/drawing/2014/main" val="20000"/>
                    </a:ext>
                  </a:extLst>
                </a:gridCol>
                <a:gridCol w="1022744">
                  <a:extLst>
                    <a:ext uri="{9D8B030D-6E8A-4147-A177-3AD203B41FA5}">
                      <a16:colId xmlns:a16="http://schemas.microsoft.com/office/drawing/2014/main" val="20001"/>
                    </a:ext>
                  </a:extLst>
                </a:gridCol>
                <a:gridCol w="1022743">
                  <a:extLst>
                    <a:ext uri="{9D8B030D-6E8A-4147-A177-3AD203B41FA5}">
                      <a16:colId xmlns:a16="http://schemas.microsoft.com/office/drawing/2014/main" val="20002"/>
                    </a:ext>
                  </a:extLst>
                </a:gridCol>
                <a:gridCol w="1032771">
                  <a:extLst>
                    <a:ext uri="{9D8B030D-6E8A-4147-A177-3AD203B41FA5}">
                      <a16:colId xmlns:a16="http://schemas.microsoft.com/office/drawing/2014/main" val="20003"/>
                    </a:ext>
                  </a:extLst>
                </a:gridCol>
                <a:gridCol w="1002690">
                  <a:extLst>
                    <a:ext uri="{9D8B030D-6E8A-4147-A177-3AD203B41FA5}">
                      <a16:colId xmlns:a16="http://schemas.microsoft.com/office/drawing/2014/main" val="20004"/>
                    </a:ext>
                  </a:extLst>
                </a:gridCol>
                <a:gridCol w="922474">
                  <a:extLst>
                    <a:ext uri="{9D8B030D-6E8A-4147-A177-3AD203B41FA5}">
                      <a16:colId xmlns:a16="http://schemas.microsoft.com/office/drawing/2014/main" val="20005"/>
                    </a:ext>
                  </a:extLst>
                </a:gridCol>
                <a:gridCol w="2213605">
                  <a:extLst>
                    <a:ext uri="{9D8B030D-6E8A-4147-A177-3AD203B41FA5}">
                      <a16:colId xmlns:a16="http://schemas.microsoft.com/office/drawing/2014/main" val="20006"/>
                    </a:ext>
                  </a:extLst>
                </a:gridCol>
              </a:tblGrid>
              <a:tr h="640983">
                <a:tc>
                  <a:txBody>
                    <a:bodyPr/>
                    <a:lstStyle/>
                    <a:p>
                      <a:pPr algn="ctr"/>
                      <a:r>
                        <a:rPr lang="en-CA" sz="1400" dirty="0"/>
                        <a:t>Pad Time</a:t>
                      </a:r>
                    </a:p>
                  </a:txBody>
                  <a:tcPr marL="96898" marR="96898"/>
                </a:tc>
                <a:tc>
                  <a:txBody>
                    <a:bodyPr/>
                    <a:lstStyle/>
                    <a:p>
                      <a:pPr algn="ctr"/>
                      <a:r>
                        <a:rPr lang="en-CA" sz="1400" dirty="0"/>
                        <a:t>Plunger 1</a:t>
                      </a:r>
                    </a:p>
                  </a:txBody>
                  <a:tcPr marL="96898" marR="96898"/>
                </a:tc>
                <a:tc>
                  <a:txBody>
                    <a:bodyPr/>
                    <a:lstStyle/>
                    <a:p>
                      <a:pPr algn="ctr"/>
                      <a:r>
                        <a:rPr lang="en-CA" sz="1400" dirty="0"/>
                        <a:t>Plunger 2</a:t>
                      </a:r>
                    </a:p>
                  </a:txBody>
                  <a:tcPr marL="96898" marR="96898"/>
                </a:tc>
                <a:tc>
                  <a:txBody>
                    <a:bodyPr/>
                    <a:lstStyle/>
                    <a:p>
                      <a:pPr algn="ctr"/>
                      <a:r>
                        <a:rPr lang="en-CA" sz="1400" dirty="0"/>
                        <a:t>Plunger 3</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400" dirty="0"/>
                        <a:t>Official</a:t>
                      </a:r>
                      <a:r>
                        <a:rPr lang="en-CA" sz="1400" baseline="0" dirty="0"/>
                        <a:t> Time</a:t>
                      </a:r>
                      <a:endParaRPr lang="en-CA" sz="1400" dirty="0"/>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400" dirty="0"/>
                        <a:t>Official Place</a:t>
                      </a:r>
                    </a:p>
                  </a:txBody>
                  <a:tcPr marL="96898" marR="96898"/>
                </a:tc>
                <a:tc>
                  <a:txBody>
                    <a:bodyPr/>
                    <a:lstStyle/>
                    <a:p>
                      <a:pPr algn="ctr"/>
                      <a:r>
                        <a:rPr lang="en-CA" sz="1400" dirty="0"/>
                        <a:t>Rationale</a:t>
                      </a:r>
                    </a:p>
                  </a:txBody>
                  <a:tcPr marL="96898" marR="96898"/>
                </a:tc>
                <a:extLst>
                  <a:ext uri="{0D108BD9-81ED-4DB2-BD59-A6C34878D82A}">
                    <a16:rowId xmlns:a16="http://schemas.microsoft.com/office/drawing/2014/main" val="10000"/>
                  </a:ext>
                </a:extLst>
              </a:tr>
              <a:tr h="603278">
                <a:tc>
                  <a:txBody>
                    <a:bodyPr/>
                    <a:lstStyle/>
                    <a:p>
                      <a:pPr algn="ctr"/>
                      <a:r>
                        <a:rPr lang="en-CA" sz="1300" dirty="0"/>
                        <a:t>0:32.75</a:t>
                      </a:r>
                    </a:p>
                  </a:txBody>
                  <a:tcPr marL="96898" marR="96898"/>
                </a:tc>
                <a:tc>
                  <a:txBody>
                    <a:bodyPr/>
                    <a:lstStyle/>
                    <a:p>
                      <a:pPr algn="ctr"/>
                      <a:r>
                        <a:rPr lang="en-CA" sz="1300" dirty="0"/>
                        <a:t>0:29.63</a:t>
                      </a:r>
                    </a:p>
                  </a:txBody>
                  <a:tcPr marL="96898" marR="96898"/>
                </a:tc>
                <a:tc>
                  <a:txBody>
                    <a:bodyPr/>
                    <a:lstStyle/>
                    <a:p>
                      <a:pPr algn="ctr"/>
                      <a:r>
                        <a:rPr lang="en-CA" sz="1300" dirty="0"/>
                        <a:t>0:29.66</a:t>
                      </a:r>
                    </a:p>
                  </a:txBody>
                  <a:tcPr marL="96898" marR="96898"/>
                </a:tc>
                <a:tc>
                  <a:txBody>
                    <a:bodyPr/>
                    <a:lstStyle/>
                    <a:p>
                      <a:pPr algn="ctr"/>
                      <a:r>
                        <a:rPr lang="en-CA" sz="1300" dirty="0"/>
                        <a:t>0:29.53</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300" b="1" dirty="0"/>
                        <a:t>0:29.63</a:t>
                      </a:r>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300" dirty="0"/>
                        <a:t>1</a:t>
                      </a:r>
                    </a:p>
                  </a:txBody>
                  <a:tcPr marL="96898" marR="96898"/>
                </a:tc>
                <a:tc>
                  <a:txBody>
                    <a:bodyPr/>
                    <a:lstStyle/>
                    <a:p>
                      <a:pPr algn="ctr"/>
                      <a:r>
                        <a:rPr lang="en-CA" sz="1300" dirty="0"/>
                        <a:t>Soft Touch – Take middle</a:t>
                      </a:r>
                      <a:r>
                        <a:rPr lang="en-CA" sz="1300" baseline="0" dirty="0"/>
                        <a:t> plunger time.</a:t>
                      </a:r>
                      <a:endParaRPr lang="en-CA" sz="1300" dirty="0"/>
                    </a:p>
                  </a:txBody>
                  <a:tcPr marL="96898" marR="96898"/>
                </a:tc>
                <a:extLst>
                  <a:ext uri="{0D108BD9-81ED-4DB2-BD59-A6C34878D82A}">
                    <a16:rowId xmlns:a16="http://schemas.microsoft.com/office/drawing/2014/main" val="10001"/>
                  </a:ext>
                </a:extLst>
              </a:tr>
              <a:tr h="603278">
                <a:tc>
                  <a:txBody>
                    <a:bodyPr/>
                    <a:lstStyle/>
                    <a:p>
                      <a:pPr algn="ctr"/>
                      <a:r>
                        <a:rPr lang="en-CA" sz="1300" dirty="0"/>
                        <a:t>0:30.04</a:t>
                      </a:r>
                    </a:p>
                  </a:txBody>
                  <a:tcPr marL="96898" marR="96898"/>
                </a:tc>
                <a:tc>
                  <a:txBody>
                    <a:bodyPr/>
                    <a:lstStyle/>
                    <a:p>
                      <a:pPr algn="ctr"/>
                      <a:r>
                        <a:rPr lang="en-CA" sz="1300" dirty="0"/>
                        <a:t>0.30.23</a:t>
                      </a:r>
                    </a:p>
                  </a:txBody>
                  <a:tcPr marL="96898" marR="96898"/>
                </a:tc>
                <a:tc>
                  <a:txBody>
                    <a:bodyPr/>
                    <a:lstStyle/>
                    <a:p>
                      <a:pPr algn="ctr"/>
                      <a:r>
                        <a:rPr lang="en-CA" sz="1300" dirty="0"/>
                        <a:t>0.30.14</a:t>
                      </a:r>
                    </a:p>
                  </a:txBody>
                  <a:tcPr marL="96898" marR="96898"/>
                </a:tc>
                <a:tc>
                  <a:txBody>
                    <a:bodyPr/>
                    <a:lstStyle/>
                    <a:p>
                      <a:pPr algn="ctr"/>
                      <a:r>
                        <a:rPr lang="en-CA" sz="1300" dirty="0"/>
                        <a:t>0.30.09</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300" b="1" dirty="0"/>
                        <a:t>0:30.04</a:t>
                      </a:r>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300" dirty="0"/>
                        <a:t>3</a:t>
                      </a:r>
                    </a:p>
                  </a:txBody>
                  <a:tcPr marL="96898" marR="96898"/>
                </a:tc>
                <a:tc>
                  <a:txBody>
                    <a:bodyPr/>
                    <a:lstStyle/>
                    <a:p>
                      <a:pPr algn="ctr"/>
                      <a:r>
                        <a:rPr lang="en-CA" sz="1300" dirty="0"/>
                        <a:t>Hard Touch -</a:t>
                      </a:r>
                      <a:br>
                        <a:rPr lang="en-CA" sz="1300" dirty="0"/>
                      </a:br>
                      <a:r>
                        <a:rPr lang="en-CA" sz="1300" dirty="0"/>
                        <a:t>Use</a:t>
                      </a:r>
                      <a:r>
                        <a:rPr lang="en-CA" sz="1300" baseline="0" dirty="0"/>
                        <a:t> Pad Time.</a:t>
                      </a:r>
                      <a:endParaRPr lang="en-CA" sz="1300" dirty="0"/>
                    </a:p>
                  </a:txBody>
                  <a:tcPr marL="96898" marR="96898"/>
                </a:tc>
                <a:extLst>
                  <a:ext uri="{0D108BD9-81ED-4DB2-BD59-A6C34878D82A}">
                    <a16:rowId xmlns:a16="http://schemas.microsoft.com/office/drawing/2014/main" val="10002"/>
                  </a:ext>
                </a:extLst>
              </a:tr>
              <a:tr h="458743">
                <a:tc>
                  <a:txBody>
                    <a:bodyPr/>
                    <a:lstStyle/>
                    <a:p>
                      <a:pPr algn="ctr"/>
                      <a:r>
                        <a:rPr lang="en-CA" sz="1300" dirty="0"/>
                        <a:t>0.33.55</a:t>
                      </a:r>
                    </a:p>
                  </a:txBody>
                  <a:tcPr marL="96898" marR="96898"/>
                </a:tc>
                <a:tc>
                  <a:txBody>
                    <a:bodyPr/>
                    <a:lstStyle/>
                    <a:p>
                      <a:pPr algn="ctr"/>
                      <a:r>
                        <a:rPr lang="en-CA" sz="1300" dirty="0"/>
                        <a:t>0.31.99</a:t>
                      </a:r>
                    </a:p>
                  </a:txBody>
                  <a:tcPr marL="96898" marR="96898"/>
                </a:tc>
                <a:tc>
                  <a:txBody>
                    <a:bodyPr/>
                    <a:lstStyle/>
                    <a:p>
                      <a:pPr algn="ctr"/>
                      <a:r>
                        <a:rPr lang="en-CA" sz="1300" dirty="0"/>
                        <a:t>0.31.99</a:t>
                      </a:r>
                    </a:p>
                  </a:txBody>
                  <a:tcPr marL="96898" marR="96898"/>
                </a:tc>
                <a:tc>
                  <a:txBody>
                    <a:bodyPr/>
                    <a:lstStyle/>
                    <a:p>
                      <a:pPr algn="ctr"/>
                      <a:r>
                        <a:rPr lang="en-CA" sz="1300" dirty="0"/>
                        <a:t>0.31.85</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300" b="1" dirty="0"/>
                        <a:t>0.31.99</a:t>
                      </a:r>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300" dirty="0"/>
                        <a:t>4 - Tie</a:t>
                      </a:r>
                    </a:p>
                  </a:txBody>
                  <a:tcPr marL="96898" marR="96898"/>
                </a:tc>
                <a:tc>
                  <a:txBody>
                    <a:bodyPr/>
                    <a:lstStyle/>
                    <a:p>
                      <a:pPr algn="ctr"/>
                      <a:r>
                        <a:rPr lang="en-CA" sz="1300" dirty="0"/>
                        <a:t>Two Identical Plungers</a:t>
                      </a:r>
                    </a:p>
                  </a:txBody>
                  <a:tcPr marL="96898" marR="96898"/>
                </a:tc>
                <a:extLst>
                  <a:ext uri="{0D108BD9-81ED-4DB2-BD59-A6C34878D82A}">
                    <a16:rowId xmlns:a16="http://schemas.microsoft.com/office/drawing/2014/main" val="10003"/>
                  </a:ext>
                </a:extLst>
              </a:tr>
              <a:tr h="848360">
                <a:tc>
                  <a:txBody>
                    <a:bodyPr/>
                    <a:lstStyle/>
                    <a:p>
                      <a:pPr algn="ctr"/>
                      <a:r>
                        <a:rPr lang="en-CA" sz="1300" dirty="0"/>
                        <a:t>0.33.02</a:t>
                      </a:r>
                    </a:p>
                  </a:txBody>
                  <a:tcPr marL="96898" marR="96898"/>
                </a:tc>
                <a:tc>
                  <a:txBody>
                    <a:bodyPr/>
                    <a:lstStyle/>
                    <a:p>
                      <a:pPr algn="ctr"/>
                      <a:r>
                        <a:rPr lang="en-CA" sz="1300" dirty="0"/>
                        <a:t>0.30.02</a:t>
                      </a:r>
                    </a:p>
                  </a:txBody>
                  <a:tcPr marL="96898" marR="96898"/>
                </a:tc>
                <a:tc>
                  <a:txBody>
                    <a:bodyPr/>
                    <a:lstStyle/>
                    <a:p>
                      <a:pPr algn="ctr"/>
                      <a:r>
                        <a:rPr lang="en-CA" sz="1300" dirty="0"/>
                        <a:t>0.30.03</a:t>
                      </a:r>
                    </a:p>
                  </a:txBody>
                  <a:tcPr marL="96898" marR="96898"/>
                </a:tc>
                <a:tc>
                  <a:txBody>
                    <a:bodyPr/>
                    <a:lstStyle/>
                    <a:p>
                      <a:pPr algn="ctr"/>
                      <a:r>
                        <a:rPr lang="en-CA" sz="1300" dirty="0"/>
                        <a:t>- -</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300" b="1" dirty="0"/>
                        <a:t>0.30.03</a:t>
                      </a:r>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300" dirty="0"/>
                        <a:t>2</a:t>
                      </a:r>
                    </a:p>
                  </a:txBody>
                  <a:tcPr marL="96898" marR="96898"/>
                </a:tc>
                <a:tc>
                  <a:txBody>
                    <a:bodyPr/>
                    <a:lstStyle/>
                    <a:p>
                      <a:pPr algn="ctr"/>
                      <a:r>
                        <a:rPr lang="en-CA" sz="1300" dirty="0"/>
                        <a:t>Soft</a:t>
                      </a:r>
                      <a:r>
                        <a:rPr lang="en-CA" sz="1300" baseline="0" dirty="0"/>
                        <a:t> Touch – Average Plungers and Round up to nearest 100</a:t>
                      </a:r>
                      <a:r>
                        <a:rPr lang="en-CA" sz="1300" baseline="30000" dirty="0"/>
                        <a:t>th</a:t>
                      </a:r>
                      <a:r>
                        <a:rPr lang="en-CA" sz="1300" baseline="0" dirty="0"/>
                        <a:t>.</a:t>
                      </a:r>
                      <a:endParaRPr lang="en-CA" sz="1300" dirty="0"/>
                    </a:p>
                  </a:txBody>
                  <a:tcPr marL="96898" marR="96898"/>
                </a:tc>
                <a:extLst>
                  <a:ext uri="{0D108BD9-81ED-4DB2-BD59-A6C34878D82A}">
                    <a16:rowId xmlns:a16="http://schemas.microsoft.com/office/drawing/2014/main" val="10004"/>
                  </a:ext>
                </a:extLst>
              </a:tr>
              <a:tr h="603278">
                <a:tc>
                  <a:txBody>
                    <a:bodyPr/>
                    <a:lstStyle/>
                    <a:p>
                      <a:pPr algn="ctr"/>
                      <a:r>
                        <a:rPr lang="en-CA" sz="1300" dirty="0"/>
                        <a:t>0.31.99</a:t>
                      </a:r>
                    </a:p>
                  </a:txBody>
                  <a:tcPr marL="96898" marR="96898"/>
                </a:tc>
                <a:tc>
                  <a:txBody>
                    <a:bodyPr/>
                    <a:lstStyle/>
                    <a:p>
                      <a:pPr algn="ctr"/>
                      <a:r>
                        <a:rPr lang="en-CA" sz="1300" dirty="0"/>
                        <a:t>0.31.89</a:t>
                      </a:r>
                    </a:p>
                  </a:txBody>
                  <a:tcPr marL="96898" marR="96898"/>
                </a:tc>
                <a:tc>
                  <a:txBody>
                    <a:bodyPr/>
                    <a:lstStyle/>
                    <a:p>
                      <a:pPr algn="ctr"/>
                      <a:r>
                        <a:rPr lang="en-CA" sz="1300" dirty="0"/>
                        <a:t>0.32.05</a:t>
                      </a:r>
                    </a:p>
                  </a:txBody>
                  <a:tcPr marL="96898" marR="96898"/>
                </a:tc>
                <a:tc>
                  <a:txBody>
                    <a:bodyPr/>
                    <a:lstStyle/>
                    <a:p>
                      <a:pPr algn="ctr"/>
                      <a:r>
                        <a:rPr lang="en-CA" sz="1300" dirty="0"/>
                        <a:t>0.32.06</a:t>
                      </a:r>
                    </a:p>
                  </a:txBody>
                  <a:tcPr marL="96898" marR="96898">
                    <a:lnR w="57150" cap="flat" cmpd="sng" algn="ctr">
                      <a:solidFill>
                        <a:schemeClr val="tx1"/>
                      </a:solidFill>
                      <a:prstDash val="solid"/>
                      <a:round/>
                      <a:headEnd type="none" w="med" len="med"/>
                      <a:tailEnd type="none" w="med" len="med"/>
                    </a:lnR>
                  </a:tcPr>
                </a:tc>
                <a:tc>
                  <a:txBody>
                    <a:bodyPr/>
                    <a:lstStyle/>
                    <a:p>
                      <a:pPr algn="ctr"/>
                      <a:r>
                        <a:rPr lang="en-CA" sz="1300" b="1" dirty="0"/>
                        <a:t>0.31.99</a:t>
                      </a:r>
                    </a:p>
                  </a:txBody>
                  <a:tcPr marL="96898" marR="96898">
                    <a:lnL w="57150" cap="flat" cmpd="sng" algn="ctr">
                      <a:solidFill>
                        <a:schemeClr val="tx1"/>
                      </a:solidFill>
                      <a:prstDash val="solid"/>
                      <a:round/>
                      <a:headEnd type="none" w="med" len="med"/>
                      <a:tailEnd type="none" w="med" len="med"/>
                    </a:lnL>
                  </a:tcPr>
                </a:tc>
                <a:tc>
                  <a:txBody>
                    <a:bodyPr/>
                    <a:lstStyle/>
                    <a:p>
                      <a:pPr algn="ctr"/>
                      <a:r>
                        <a:rPr lang="en-CA" sz="1300" dirty="0"/>
                        <a:t>4 - Tie</a:t>
                      </a:r>
                    </a:p>
                  </a:txBody>
                  <a:tcPr marL="96898" marR="96898"/>
                </a:tc>
                <a:tc>
                  <a:txBody>
                    <a:bodyPr/>
                    <a:lstStyle/>
                    <a:p>
                      <a:pPr algn="ctr"/>
                      <a:r>
                        <a:rPr lang="en-CA" sz="1300" dirty="0"/>
                        <a:t>Hard Touch –</a:t>
                      </a:r>
                    </a:p>
                    <a:p>
                      <a:pPr algn="ctr"/>
                      <a:r>
                        <a:rPr lang="en-CA" sz="1300" dirty="0"/>
                        <a:t>Use Pad Time.</a:t>
                      </a:r>
                    </a:p>
                  </a:txBody>
                  <a:tcPr marL="96898" marR="96898"/>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sz="2800" dirty="0">
                <a:latin typeface="Arial" charset="0"/>
              </a:rPr>
              <a:t>Calculating Electronic Times</a:t>
            </a:r>
            <a:br>
              <a:rPr lang="en-US" sz="2800" dirty="0">
                <a:latin typeface="Arial" charset="0"/>
              </a:rPr>
            </a:br>
            <a:endParaRPr lang="en-CA" sz="2800" dirty="0"/>
          </a:p>
        </p:txBody>
      </p:sp>
    </p:spTree>
    <p:extLst>
      <p:ext uri="{BB962C8B-B14F-4D97-AF65-F5344CB8AC3E}">
        <p14:creationId xmlns:p14="http://schemas.microsoft.com/office/powerpoint/2010/main" val="1301439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lnSpc>
                <a:spcPct val="120000"/>
              </a:lnSpc>
              <a:spcBef>
                <a:spcPts val="0"/>
              </a:spcBef>
              <a:buFont typeface="Wingdings" pitchFamily="2" charset="2"/>
              <a:buChar char="Ø"/>
            </a:pPr>
            <a:r>
              <a:rPr lang="en-US" sz="2900" dirty="0"/>
              <a:t>If there is only one “good” plunger time, get Order of Finish from the Referee &amp; Starter’s “Sweeps”.</a:t>
            </a:r>
          </a:p>
          <a:p>
            <a:pPr algn="just">
              <a:lnSpc>
                <a:spcPct val="120000"/>
              </a:lnSpc>
              <a:spcBef>
                <a:spcPts val="0"/>
              </a:spcBef>
              <a:buFont typeface="Wingdings" pitchFamily="2" charset="2"/>
              <a:buChar char="Ø"/>
            </a:pPr>
            <a:endParaRPr lang="en-US" sz="2900" dirty="0"/>
          </a:p>
          <a:p>
            <a:pPr algn="just">
              <a:lnSpc>
                <a:spcPct val="120000"/>
              </a:lnSpc>
              <a:spcBef>
                <a:spcPts val="0"/>
              </a:spcBef>
              <a:buFont typeface="Wingdings" pitchFamily="2" charset="2"/>
              <a:buChar char="Ø"/>
            </a:pPr>
            <a:r>
              <a:rPr lang="en-US" sz="2900" dirty="0"/>
              <a:t>If sweeps and a manual time agree, but electronic times do not, there may be a problem with the Electronic Timing System. (Note: Coaches times are for comparison purposes only and are not to be used).</a:t>
            </a:r>
          </a:p>
          <a:p>
            <a:pPr algn="just">
              <a:lnSpc>
                <a:spcPct val="120000"/>
              </a:lnSpc>
              <a:spcBef>
                <a:spcPts val="0"/>
              </a:spcBef>
              <a:buFont typeface="Wingdings" pitchFamily="2" charset="2"/>
              <a:buChar char="Ø"/>
            </a:pPr>
            <a:endParaRPr lang="en-US" sz="2900" dirty="0"/>
          </a:p>
          <a:p>
            <a:pPr algn="just">
              <a:lnSpc>
                <a:spcPct val="120000"/>
              </a:lnSpc>
              <a:spcBef>
                <a:spcPts val="0"/>
              </a:spcBef>
              <a:buFont typeface="Wingdings" pitchFamily="2" charset="2"/>
              <a:buChar char="Ø"/>
            </a:pPr>
            <a:r>
              <a:rPr lang="en-US" sz="2900" dirty="0"/>
              <a:t>If there is a major discrepancy between or among the electronic times and “Sweeps”, ask the Electronics people to investigate and refer to the rulebook for ruling on the situation. If there was a major timing error and correct placing can’t be determined a re-swim may need to be called.</a:t>
            </a:r>
          </a:p>
          <a:p>
            <a:endParaRPr lang="en-CA" dirty="0"/>
          </a:p>
        </p:txBody>
      </p:sp>
      <p:sp>
        <p:nvSpPr>
          <p:cNvPr id="2" name="Title 1"/>
          <p:cNvSpPr>
            <a:spLocks noGrp="1"/>
          </p:cNvSpPr>
          <p:nvPr>
            <p:ph type="title"/>
          </p:nvPr>
        </p:nvSpPr>
        <p:spPr/>
        <p:txBody>
          <a:bodyPr/>
          <a:lstStyle/>
          <a:p>
            <a:r>
              <a:rPr lang="en-CA" dirty="0"/>
              <a:t>Resolving Contradictions</a:t>
            </a:r>
          </a:p>
        </p:txBody>
      </p:sp>
    </p:spTree>
    <p:extLst>
      <p:ext uri="{BB962C8B-B14F-4D97-AF65-F5344CB8AC3E}">
        <p14:creationId xmlns:p14="http://schemas.microsoft.com/office/powerpoint/2010/main" val="14338121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549357"/>
          </a:xfrm>
        </p:spPr>
        <p:txBody>
          <a:bodyPr>
            <a:normAutofit fontScale="85000" lnSpcReduction="20000"/>
          </a:bodyPr>
          <a:lstStyle/>
          <a:p>
            <a:pPr lvl="2">
              <a:lnSpc>
                <a:spcPct val="110000"/>
              </a:lnSpc>
              <a:spcBef>
                <a:spcPts val="0"/>
              </a:spcBef>
              <a:buFont typeface="Wingdings" pitchFamily="2" charset="2"/>
              <a:buChar char="Ø"/>
            </a:pPr>
            <a:r>
              <a:rPr lang="en-US" sz="1500" dirty="0"/>
              <a:t>After CMR Approval, use Pink and Blue Highlighters to distinguish males and females and post the results separately by division.</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Ensure points are included on the “final” results, “heats” won’t have points on the results. (Rulebook Section 4.4.6)</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If there is a protest, hold the results until the jury of appeal has made their decision. If results have already been posted, go and write “Under Protest” on the results that are posted. Once the jury is over and if a change is necessary, write “REVISED” on the new results, write down the time and post.</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If you are waiting for DQ’s the results can’t be processed. If the results are processed and a DQ comes into the Results Office, re-post the corrected results with “REVISED” marked on the results and write down the time.</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Ensure exhibition swimmers’ results are noted correctly.</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Hy-Tek MM will seed finals (for a heats and finals meet) based on input – but, CMR needs to ensure accuracy during heats to ensure Hy-Tek MM will seed the correct swimmers. (See Rulebook Section 4.5.4)</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Volunteers doing awards get print-outs and labels for awards (they check these)</a:t>
            </a:r>
          </a:p>
          <a:p>
            <a:pPr lvl="2">
              <a:lnSpc>
                <a:spcPct val="110000"/>
              </a:lnSpc>
              <a:spcBef>
                <a:spcPts val="0"/>
              </a:spcBef>
              <a:buFont typeface="Wingdings" pitchFamily="2" charset="2"/>
              <a:buChar char="Ø"/>
            </a:pPr>
            <a:endParaRPr lang="en-US" sz="1500" dirty="0"/>
          </a:p>
          <a:p>
            <a:pPr lvl="2">
              <a:lnSpc>
                <a:spcPct val="110000"/>
              </a:lnSpc>
              <a:spcBef>
                <a:spcPts val="0"/>
              </a:spcBef>
              <a:buFont typeface="Wingdings" pitchFamily="2" charset="2"/>
              <a:buChar char="Ø"/>
            </a:pPr>
            <a:r>
              <a:rPr lang="en-US" sz="1500" dirty="0"/>
              <a:t>THREE copies of results: (1) Posted; (2) File; (3) Awards [for finals only]</a:t>
            </a:r>
          </a:p>
          <a:p>
            <a:pPr lvl="2">
              <a:lnSpc>
                <a:spcPct val="110000"/>
              </a:lnSpc>
              <a:spcBef>
                <a:spcPts val="0"/>
              </a:spcBef>
              <a:buFont typeface="Wingdings" pitchFamily="2" charset="2"/>
              <a:buChar char="Ø"/>
            </a:pPr>
            <a:endParaRPr lang="en-US" sz="1500" i="1" dirty="0"/>
          </a:p>
          <a:p>
            <a:pPr lvl="2">
              <a:lnSpc>
                <a:spcPct val="110000"/>
              </a:lnSpc>
              <a:spcBef>
                <a:spcPts val="0"/>
              </a:spcBef>
              <a:buFont typeface="Wingdings" pitchFamily="2" charset="2"/>
              <a:buChar char="Ø"/>
            </a:pPr>
            <a:endParaRPr lang="en-US" sz="1500" i="1" dirty="0"/>
          </a:p>
          <a:p>
            <a:pPr lvl="2">
              <a:lnSpc>
                <a:spcPct val="110000"/>
              </a:lnSpc>
              <a:spcBef>
                <a:spcPts val="0"/>
              </a:spcBef>
              <a:buFont typeface="Wingdings" pitchFamily="2" charset="2"/>
              <a:buChar char="Ø"/>
            </a:pPr>
            <a:endParaRPr lang="en-US" sz="1500" i="1" dirty="0"/>
          </a:p>
          <a:p>
            <a:endParaRPr lang="en-CA" dirty="0"/>
          </a:p>
        </p:txBody>
      </p:sp>
      <p:sp>
        <p:nvSpPr>
          <p:cNvPr id="2" name="Title 1"/>
          <p:cNvSpPr>
            <a:spLocks noGrp="1"/>
          </p:cNvSpPr>
          <p:nvPr>
            <p:ph type="title"/>
          </p:nvPr>
        </p:nvSpPr>
        <p:spPr/>
        <p:txBody>
          <a:bodyPr>
            <a:normAutofit/>
          </a:bodyPr>
          <a:lstStyle/>
          <a:p>
            <a:r>
              <a:rPr lang="en-CA" sz="3400" dirty="0"/>
              <a:t>Information Goes Out – Final Results</a:t>
            </a:r>
          </a:p>
        </p:txBody>
      </p:sp>
      <p:sp>
        <p:nvSpPr>
          <p:cNvPr id="5" name="TextBox 4">
            <a:extLst>
              <a:ext uri="{FF2B5EF4-FFF2-40B4-BE49-F238E27FC236}">
                <a16:creationId xmlns:a16="http://schemas.microsoft.com/office/drawing/2014/main" id="{F47E126C-3066-8E48-8EB7-26F6FE1415E3}"/>
              </a:ext>
            </a:extLst>
          </p:cNvPr>
          <p:cNvSpPr txBox="1"/>
          <p:nvPr/>
        </p:nvSpPr>
        <p:spPr>
          <a:xfrm>
            <a:off x="3918858" y="5838344"/>
            <a:ext cx="4669972" cy="646331"/>
          </a:xfrm>
          <a:prstGeom prst="rect">
            <a:avLst/>
          </a:prstGeom>
          <a:noFill/>
        </p:spPr>
        <p:txBody>
          <a:bodyPr wrap="square">
            <a:spAutoFit/>
          </a:bodyPr>
          <a:lstStyle/>
          <a:p>
            <a:endParaRPr lang="en-CA" sz="1200" dirty="0">
              <a:latin typeface="+mn-lt"/>
            </a:endParaRPr>
          </a:p>
          <a:p>
            <a:endParaRPr lang="en-CA" sz="1200" dirty="0">
              <a:latin typeface="+mn-lt"/>
            </a:endParaRPr>
          </a:p>
          <a:p>
            <a:r>
              <a:rPr lang="en-CA" sz="1200" dirty="0">
                <a:latin typeface="+mn-lt"/>
              </a:rPr>
              <a:t>Source: BCSSA Rulebook – January 2024 Edition</a:t>
            </a:r>
          </a:p>
        </p:txBody>
      </p:sp>
    </p:spTree>
    <p:extLst>
      <p:ext uri="{BB962C8B-B14F-4D97-AF65-F5344CB8AC3E}">
        <p14:creationId xmlns:p14="http://schemas.microsoft.com/office/powerpoint/2010/main" val="3756400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90000"/>
              </a:lnSpc>
              <a:spcAft>
                <a:spcPts val="600"/>
              </a:spcAft>
              <a:buFont typeface="Arial" pitchFamily="34" charset="0"/>
              <a:buChar char="•"/>
            </a:pPr>
            <a:r>
              <a:rPr lang="en-US" sz="2100" dirty="0"/>
              <a:t>Advise Announcer about:</a:t>
            </a:r>
          </a:p>
          <a:p>
            <a:pPr lvl="2">
              <a:lnSpc>
                <a:spcPct val="90000"/>
              </a:lnSpc>
              <a:spcAft>
                <a:spcPts val="600"/>
              </a:spcAft>
              <a:buFont typeface="Arial" pitchFamily="34" charset="0"/>
              <a:buChar char="•"/>
            </a:pPr>
            <a:r>
              <a:rPr lang="en-US" sz="1500" dirty="0"/>
              <a:t>Meet Records</a:t>
            </a:r>
          </a:p>
          <a:p>
            <a:pPr lvl="2">
              <a:lnSpc>
                <a:spcPct val="90000"/>
              </a:lnSpc>
              <a:spcAft>
                <a:spcPts val="600"/>
              </a:spcAft>
              <a:buFont typeface="Arial" pitchFamily="34" charset="0"/>
              <a:buChar char="•"/>
            </a:pPr>
            <a:r>
              <a:rPr lang="en-US" sz="1500" dirty="0"/>
              <a:t>Point Standings</a:t>
            </a:r>
          </a:p>
          <a:p>
            <a:pPr lvl="2">
              <a:lnSpc>
                <a:spcPct val="90000"/>
              </a:lnSpc>
              <a:spcAft>
                <a:spcPts val="600"/>
              </a:spcAft>
              <a:buFont typeface="Arial" pitchFamily="34" charset="0"/>
              <a:buChar char="•"/>
            </a:pPr>
            <a:endParaRPr lang="en-US" sz="1500" dirty="0"/>
          </a:p>
          <a:p>
            <a:pPr>
              <a:lnSpc>
                <a:spcPct val="90000"/>
              </a:lnSpc>
              <a:spcAft>
                <a:spcPts val="600"/>
              </a:spcAft>
              <a:buFont typeface="Arial" pitchFamily="34" charset="0"/>
              <a:buChar char="•"/>
            </a:pPr>
            <a:r>
              <a:rPr lang="en-US" sz="2100" dirty="0"/>
              <a:t>Consult with Meet Referee as appropriate:</a:t>
            </a:r>
          </a:p>
          <a:p>
            <a:pPr lvl="2">
              <a:lnSpc>
                <a:spcPct val="90000"/>
              </a:lnSpc>
              <a:spcAft>
                <a:spcPts val="600"/>
              </a:spcAft>
              <a:buFont typeface="Arial" pitchFamily="34" charset="0"/>
              <a:buChar char="•"/>
            </a:pPr>
            <a:r>
              <a:rPr lang="en-US" sz="1500" dirty="0"/>
              <a:t>Contentious Results</a:t>
            </a:r>
          </a:p>
          <a:p>
            <a:pPr lvl="2">
              <a:lnSpc>
                <a:spcPct val="90000"/>
              </a:lnSpc>
              <a:spcAft>
                <a:spcPts val="600"/>
              </a:spcAft>
              <a:buFont typeface="Arial" pitchFamily="34" charset="0"/>
              <a:buChar char="•"/>
            </a:pPr>
            <a:r>
              <a:rPr lang="en-US" sz="1500" dirty="0"/>
              <a:t>Uncertain Placing</a:t>
            </a:r>
          </a:p>
          <a:p>
            <a:pPr lvl="2">
              <a:lnSpc>
                <a:spcPct val="90000"/>
              </a:lnSpc>
              <a:spcAft>
                <a:spcPts val="600"/>
              </a:spcAft>
              <a:buFont typeface="Arial" pitchFamily="34" charset="0"/>
              <a:buChar char="•"/>
            </a:pPr>
            <a:r>
              <a:rPr lang="en-US" sz="1500" dirty="0"/>
              <a:t>Potential Swim-Offs</a:t>
            </a:r>
          </a:p>
          <a:p>
            <a:pPr lvl="2">
              <a:lnSpc>
                <a:spcPct val="90000"/>
              </a:lnSpc>
              <a:spcAft>
                <a:spcPts val="600"/>
              </a:spcAft>
              <a:buFont typeface="Arial" pitchFamily="34" charset="0"/>
              <a:buChar char="•"/>
            </a:pPr>
            <a:r>
              <a:rPr lang="en-US" sz="1500" dirty="0"/>
              <a:t>Questionable DQ wording</a:t>
            </a:r>
          </a:p>
          <a:p>
            <a:pPr lvl="2">
              <a:lnSpc>
                <a:spcPct val="90000"/>
              </a:lnSpc>
              <a:spcAft>
                <a:spcPts val="600"/>
              </a:spcAft>
              <a:buFont typeface="Arial" pitchFamily="34" charset="0"/>
              <a:buChar char="•"/>
            </a:pPr>
            <a:r>
              <a:rPr lang="en-US" sz="1500" dirty="0"/>
              <a:t>Discrepancies (e.g.: Swimmer in wrong heat or lane?)</a:t>
            </a:r>
          </a:p>
          <a:p>
            <a:pPr lvl="2">
              <a:lnSpc>
                <a:spcPct val="90000"/>
              </a:lnSpc>
              <a:spcAft>
                <a:spcPts val="600"/>
              </a:spcAft>
              <a:buFont typeface="Arial" pitchFamily="34" charset="0"/>
              <a:buChar char="•"/>
            </a:pPr>
            <a:endParaRPr lang="en-US" sz="1500" dirty="0"/>
          </a:p>
          <a:p>
            <a:pPr>
              <a:lnSpc>
                <a:spcPct val="90000"/>
              </a:lnSpc>
              <a:spcAft>
                <a:spcPts val="600"/>
              </a:spcAft>
              <a:buFont typeface="Arial" pitchFamily="34" charset="0"/>
              <a:buChar char="•"/>
            </a:pPr>
            <a:r>
              <a:rPr lang="en-US" sz="2100" dirty="0"/>
              <a:t>Swim-Offs</a:t>
            </a:r>
          </a:p>
          <a:p>
            <a:pPr lvl="2">
              <a:lnSpc>
                <a:spcPct val="90000"/>
              </a:lnSpc>
              <a:spcAft>
                <a:spcPts val="600"/>
              </a:spcAft>
              <a:buFont typeface="Arial" pitchFamily="34" charset="0"/>
              <a:buChar char="•"/>
            </a:pPr>
            <a:r>
              <a:rPr lang="en-US" sz="1500" dirty="0"/>
              <a:t>A “Swim-Off” Event is created in Hy-Tek MM</a:t>
            </a:r>
          </a:p>
          <a:p>
            <a:pPr lvl="2">
              <a:lnSpc>
                <a:spcPct val="90000"/>
              </a:lnSpc>
              <a:spcAft>
                <a:spcPts val="600"/>
              </a:spcAft>
              <a:buFont typeface="Arial" pitchFamily="34" charset="0"/>
              <a:buChar char="•"/>
            </a:pPr>
            <a:r>
              <a:rPr lang="en-US" sz="1500" dirty="0"/>
              <a:t>Inform the Meet Referee as soon as possible so it can be scheduled and the swimmers informed. [times in swim-offs can count as records, but cannot change overall placing].</a:t>
            </a:r>
          </a:p>
          <a:p>
            <a:endParaRPr lang="en-CA" dirty="0"/>
          </a:p>
        </p:txBody>
      </p:sp>
      <p:sp>
        <p:nvSpPr>
          <p:cNvPr id="2" name="Title 1"/>
          <p:cNvSpPr>
            <a:spLocks noGrp="1"/>
          </p:cNvSpPr>
          <p:nvPr>
            <p:ph type="title"/>
          </p:nvPr>
        </p:nvSpPr>
        <p:spPr/>
        <p:txBody>
          <a:bodyPr/>
          <a:lstStyle/>
          <a:p>
            <a:r>
              <a:rPr lang="en-CA" dirty="0"/>
              <a:t>Information Goes Out</a:t>
            </a:r>
          </a:p>
        </p:txBody>
      </p:sp>
    </p:spTree>
    <p:extLst>
      <p:ext uri="{BB962C8B-B14F-4D97-AF65-F5344CB8AC3E}">
        <p14:creationId xmlns:p14="http://schemas.microsoft.com/office/powerpoint/2010/main" val="3820394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spcAft>
                <a:spcPts val="600"/>
              </a:spcAft>
              <a:buFont typeface="Arial" pitchFamily="34" charset="0"/>
              <a:buChar char="•"/>
            </a:pPr>
            <a:r>
              <a:rPr lang="en-US" sz="2100" dirty="0"/>
              <a:t>Heats and Finals Sheets:</a:t>
            </a:r>
          </a:p>
          <a:p>
            <a:pPr lvl="2">
              <a:lnSpc>
                <a:spcPct val="90000"/>
              </a:lnSpc>
              <a:spcAft>
                <a:spcPts val="600"/>
              </a:spcAft>
              <a:buFont typeface="Arial" pitchFamily="34" charset="0"/>
              <a:buChar char="•"/>
            </a:pPr>
            <a:r>
              <a:rPr lang="en-US" sz="1500" dirty="0"/>
              <a:t>Ensure copies of Heat sheets are printed, collated, stapled and distributed (Crash Desk, Clerk of the Course, Coaches, Deck Officials, Timers, Announcer and Electronics.)</a:t>
            </a:r>
          </a:p>
          <a:p>
            <a:pPr lvl="2">
              <a:lnSpc>
                <a:spcPct val="90000"/>
              </a:lnSpc>
              <a:spcAft>
                <a:spcPts val="600"/>
              </a:spcAft>
              <a:buFont typeface="Arial" pitchFamily="34" charset="0"/>
              <a:buChar char="•"/>
            </a:pPr>
            <a:endParaRPr lang="en-US" sz="1500" dirty="0"/>
          </a:p>
          <a:p>
            <a:pPr>
              <a:lnSpc>
                <a:spcPct val="90000"/>
              </a:lnSpc>
              <a:spcAft>
                <a:spcPts val="600"/>
              </a:spcAft>
              <a:buFont typeface="Arial" pitchFamily="34" charset="0"/>
              <a:buChar char="•"/>
            </a:pPr>
            <a:r>
              <a:rPr lang="en-US" sz="2100" dirty="0"/>
              <a:t>General:</a:t>
            </a:r>
          </a:p>
          <a:p>
            <a:pPr lvl="2">
              <a:lnSpc>
                <a:spcPct val="90000"/>
              </a:lnSpc>
              <a:spcAft>
                <a:spcPts val="600"/>
              </a:spcAft>
              <a:buFont typeface="Arial" pitchFamily="34" charset="0"/>
              <a:buChar char="•"/>
            </a:pPr>
            <a:r>
              <a:rPr lang="en-US" sz="1500" dirty="0"/>
              <a:t>Copy of Final Results together with all other information for each Event (heats bundled together) is filed and, after the meet, stored for a year.</a:t>
            </a:r>
          </a:p>
          <a:p>
            <a:pPr lvl="2">
              <a:lnSpc>
                <a:spcPct val="90000"/>
              </a:lnSpc>
              <a:spcAft>
                <a:spcPts val="600"/>
              </a:spcAft>
              <a:buFont typeface="Arial" pitchFamily="34" charset="0"/>
              <a:buChar char="•"/>
            </a:pPr>
            <a:r>
              <a:rPr lang="en-US" sz="1500" u="sng" dirty="0"/>
              <a:t>RESULTS MUST BE STORED FOR ONE YEAR AFTER THE MEET.</a:t>
            </a:r>
          </a:p>
          <a:p>
            <a:endParaRPr lang="en-CA" dirty="0"/>
          </a:p>
        </p:txBody>
      </p:sp>
      <p:sp>
        <p:nvSpPr>
          <p:cNvPr id="2" name="Title 1"/>
          <p:cNvSpPr>
            <a:spLocks noGrp="1"/>
          </p:cNvSpPr>
          <p:nvPr>
            <p:ph type="title"/>
          </p:nvPr>
        </p:nvSpPr>
        <p:spPr/>
        <p:txBody>
          <a:bodyPr/>
          <a:lstStyle/>
          <a:p>
            <a:r>
              <a:rPr lang="en-CA" dirty="0"/>
              <a:t>CMR Responsible for…</a:t>
            </a:r>
          </a:p>
        </p:txBody>
      </p:sp>
    </p:spTree>
    <p:extLst>
      <p:ext uri="{BB962C8B-B14F-4D97-AF65-F5344CB8AC3E}">
        <p14:creationId xmlns:p14="http://schemas.microsoft.com/office/powerpoint/2010/main" val="1534604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nSpc>
                <a:spcPct val="90000"/>
              </a:lnSpc>
              <a:spcAft>
                <a:spcPts val="600"/>
              </a:spcAft>
              <a:buFont typeface="Wingdings" pitchFamily="2" charset="2"/>
              <a:buChar char="Ø"/>
            </a:pPr>
            <a:r>
              <a:rPr lang="en-US" sz="2100" dirty="0"/>
              <a:t>Volunteers</a:t>
            </a:r>
          </a:p>
          <a:p>
            <a:pPr lvl="2">
              <a:lnSpc>
                <a:spcPct val="90000"/>
              </a:lnSpc>
              <a:spcAft>
                <a:spcPts val="600"/>
              </a:spcAft>
              <a:buFont typeface="Wingdings" pitchFamily="2" charset="2"/>
              <a:buChar char="Ø"/>
            </a:pPr>
            <a:r>
              <a:rPr lang="en-US" sz="1500" dirty="0"/>
              <a:t>Volunteer at laptop beside Timing System collecting times</a:t>
            </a:r>
          </a:p>
          <a:p>
            <a:pPr lvl="2">
              <a:lnSpc>
                <a:spcPct val="90000"/>
              </a:lnSpc>
              <a:spcAft>
                <a:spcPts val="600"/>
              </a:spcAft>
              <a:buFont typeface="Wingdings" pitchFamily="2" charset="2"/>
              <a:buChar char="Ø"/>
            </a:pPr>
            <a:r>
              <a:rPr lang="en-US" sz="1500" dirty="0"/>
              <a:t>Volunteers (2) in office entering DQ’s etc.</a:t>
            </a:r>
          </a:p>
          <a:p>
            <a:pPr lvl="2">
              <a:lnSpc>
                <a:spcPct val="90000"/>
              </a:lnSpc>
              <a:spcAft>
                <a:spcPts val="600"/>
              </a:spcAft>
              <a:buFont typeface="Wingdings" pitchFamily="2" charset="2"/>
              <a:buChar char="Ø"/>
            </a:pPr>
            <a:r>
              <a:rPr lang="en-US" sz="1500" dirty="0"/>
              <a:t>Volunteers photocopying and posting results.</a:t>
            </a:r>
          </a:p>
          <a:p>
            <a:pPr lvl="2">
              <a:lnSpc>
                <a:spcPct val="90000"/>
              </a:lnSpc>
              <a:spcAft>
                <a:spcPts val="600"/>
              </a:spcAft>
              <a:buFont typeface="Wingdings" pitchFamily="2" charset="2"/>
              <a:buChar char="Ø"/>
            </a:pPr>
            <a:endParaRPr lang="en-US" dirty="0"/>
          </a:p>
          <a:p>
            <a:pPr>
              <a:lnSpc>
                <a:spcPct val="90000"/>
              </a:lnSpc>
              <a:spcAft>
                <a:spcPts val="600"/>
              </a:spcAft>
              <a:buFont typeface="Wingdings" pitchFamily="2" charset="2"/>
              <a:buChar char="Ø"/>
            </a:pPr>
            <a:r>
              <a:rPr lang="en-US" sz="2100" dirty="0"/>
              <a:t>Supplies &amp; Equipment</a:t>
            </a:r>
          </a:p>
          <a:p>
            <a:pPr lvl="2">
              <a:lnSpc>
                <a:spcPct val="90000"/>
              </a:lnSpc>
              <a:spcAft>
                <a:spcPts val="600"/>
              </a:spcAft>
              <a:buFont typeface="Wingdings" pitchFamily="2" charset="2"/>
              <a:buChar char="Ø"/>
            </a:pPr>
            <a:r>
              <a:rPr lang="en-US" sz="1500" dirty="0"/>
              <a:t>Computers, printers, photocopiers</a:t>
            </a:r>
          </a:p>
          <a:p>
            <a:pPr lvl="2">
              <a:lnSpc>
                <a:spcPct val="90000"/>
              </a:lnSpc>
              <a:spcAft>
                <a:spcPts val="600"/>
              </a:spcAft>
              <a:buFont typeface="Wingdings" pitchFamily="2" charset="2"/>
              <a:buChar char="Ø"/>
            </a:pPr>
            <a:r>
              <a:rPr lang="en-US" sz="1500" dirty="0"/>
              <a:t>Office Supplies and Stationery</a:t>
            </a:r>
          </a:p>
          <a:p>
            <a:pPr lvl="2">
              <a:lnSpc>
                <a:spcPct val="90000"/>
              </a:lnSpc>
              <a:spcAft>
                <a:spcPts val="600"/>
              </a:spcAft>
              <a:buFont typeface="Wingdings" pitchFamily="2" charset="2"/>
              <a:buChar char="Ø"/>
            </a:pPr>
            <a:endParaRPr lang="en-US" sz="1500" dirty="0"/>
          </a:p>
          <a:p>
            <a:pPr>
              <a:lnSpc>
                <a:spcPct val="90000"/>
              </a:lnSpc>
              <a:spcAft>
                <a:spcPts val="600"/>
              </a:spcAft>
              <a:buFont typeface="Wingdings" pitchFamily="2" charset="2"/>
              <a:buChar char="Ø"/>
            </a:pPr>
            <a:r>
              <a:rPr lang="en-US" sz="2100" dirty="0"/>
              <a:t>Ensure no unauthorized entry into the Results Office</a:t>
            </a:r>
          </a:p>
          <a:p>
            <a:pPr lvl="2">
              <a:lnSpc>
                <a:spcPct val="90000"/>
              </a:lnSpc>
              <a:spcAft>
                <a:spcPts val="600"/>
              </a:spcAft>
              <a:buFont typeface="Wingdings" pitchFamily="2" charset="2"/>
              <a:buChar char="Ø"/>
            </a:pPr>
            <a:r>
              <a:rPr lang="en-US" sz="1500" dirty="0"/>
              <a:t>No coaches unless with the Session or Meet Referee.</a:t>
            </a:r>
          </a:p>
          <a:p>
            <a:pPr lvl="2">
              <a:lnSpc>
                <a:spcPct val="90000"/>
              </a:lnSpc>
              <a:spcAft>
                <a:spcPts val="600"/>
              </a:spcAft>
              <a:buFont typeface="Wingdings" pitchFamily="2" charset="2"/>
              <a:buChar char="Ø"/>
            </a:pPr>
            <a:endParaRPr lang="en-US" sz="1500" dirty="0"/>
          </a:p>
          <a:p>
            <a:pPr>
              <a:lnSpc>
                <a:spcPct val="90000"/>
              </a:lnSpc>
              <a:spcAft>
                <a:spcPts val="600"/>
              </a:spcAft>
              <a:buFont typeface="Wingdings" pitchFamily="2" charset="2"/>
              <a:buChar char="Ø"/>
            </a:pPr>
            <a:r>
              <a:rPr lang="en-US" sz="2100" dirty="0"/>
              <a:t>Emailing out the Results to the participating clubs and the BCSSA Office.</a:t>
            </a:r>
          </a:p>
          <a:p>
            <a:pPr algn="r"/>
            <a:endParaRPr lang="en-CA" dirty="0"/>
          </a:p>
        </p:txBody>
      </p:sp>
      <p:sp>
        <p:nvSpPr>
          <p:cNvPr id="2" name="Title 1"/>
          <p:cNvSpPr>
            <a:spLocks noGrp="1"/>
          </p:cNvSpPr>
          <p:nvPr>
            <p:ph type="title"/>
          </p:nvPr>
        </p:nvSpPr>
        <p:spPr/>
        <p:txBody>
          <a:bodyPr/>
          <a:lstStyle/>
          <a:p>
            <a:r>
              <a:rPr lang="en-CA" dirty="0"/>
              <a:t>CMR Responsible for…</a:t>
            </a:r>
          </a:p>
        </p:txBody>
      </p:sp>
    </p:spTree>
    <p:extLst>
      <p:ext uri="{BB962C8B-B14F-4D97-AF65-F5344CB8AC3E}">
        <p14:creationId xmlns:p14="http://schemas.microsoft.com/office/powerpoint/2010/main" val="2109325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CA" dirty="0"/>
          </a:p>
        </p:txBody>
      </p:sp>
      <p:sp>
        <p:nvSpPr>
          <p:cNvPr id="2" name="Title 1"/>
          <p:cNvSpPr>
            <a:spLocks noGrp="1"/>
          </p:cNvSpPr>
          <p:nvPr>
            <p:ph type="title"/>
          </p:nvPr>
        </p:nvSpPr>
        <p:spPr/>
        <p:txBody>
          <a:bodyPr/>
          <a:lstStyle/>
          <a:p>
            <a:r>
              <a:rPr lang="en-CA" dirty="0"/>
              <a:t>Now for a little practice…</a:t>
            </a:r>
          </a:p>
        </p:txBody>
      </p:sp>
    </p:spTree>
    <p:extLst>
      <p:ext uri="{BB962C8B-B14F-4D97-AF65-F5344CB8AC3E}">
        <p14:creationId xmlns:p14="http://schemas.microsoft.com/office/powerpoint/2010/main" val="3412959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Quiz...</a:t>
            </a:r>
          </a:p>
        </p:txBody>
      </p:sp>
      <p:pic>
        <p:nvPicPr>
          <p:cNvPr id="2050" name="Picture 2" descr="C:\Users\Owner\AppData\Local\Microsoft\Windows\Temporary Internet Files\Content.IE5\7BNL1EN0\MC900150927[1].wmf"/>
          <p:cNvPicPr>
            <a:picLocks noGrp="1" noChangeAspect="1" noChangeArrowheads="1"/>
          </p:cNvPicPr>
          <p:nvPr>
            <p:ph idx="1"/>
          </p:nvPr>
        </p:nvPicPr>
        <p:blipFill>
          <a:blip r:embed="rId2" cstate="print"/>
          <a:srcRect/>
          <a:stretch>
            <a:fillRect/>
          </a:stretch>
        </p:blipFill>
        <p:spPr bwMode="auto">
          <a:xfrm>
            <a:off x="2888271" y="1999383"/>
            <a:ext cx="3138457" cy="3543361"/>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a:t>If you have any questions, please ask the course conductor.</a:t>
            </a:r>
          </a:p>
          <a:p>
            <a:endParaRPr lang="en-CA" dirty="0"/>
          </a:p>
          <a:p>
            <a:r>
              <a:rPr lang="en-CA" b="0" i="0" u="none" strike="noStrike" dirty="0">
                <a:solidFill>
                  <a:srgbClr val="000000"/>
                </a:solidFill>
                <a:effectLst/>
                <a:latin typeface="+mj-lt"/>
              </a:rPr>
              <a:t>Please ensure you have signed the attendance sheet to record your participation in the clinic.</a:t>
            </a:r>
            <a:endParaRPr lang="en-CA" dirty="0">
              <a:latin typeface="+mj-lt"/>
            </a:endParaRPr>
          </a:p>
          <a:p>
            <a:endParaRPr lang="en-CA" dirty="0"/>
          </a:p>
          <a:p>
            <a:endParaRPr lang="en-CA" dirty="0"/>
          </a:p>
        </p:txBody>
      </p:sp>
      <p:sp>
        <p:nvSpPr>
          <p:cNvPr id="4" name="Title 3"/>
          <p:cNvSpPr>
            <a:spLocks noGrp="1"/>
          </p:cNvSpPr>
          <p:nvPr>
            <p:ph type="title"/>
          </p:nvPr>
        </p:nvSpPr>
        <p:spPr/>
        <p:txBody>
          <a:bodyPr/>
          <a:lstStyle/>
          <a:p>
            <a:r>
              <a:rPr lang="en-CA" dirty="0"/>
              <a:t>Thank-You for Attending</a:t>
            </a:r>
          </a:p>
        </p:txBody>
      </p:sp>
      <p:sp>
        <p:nvSpPr>
          <p:cNvPr id="5" name="Footer Placeholder 4"/>
          <p:cNvSpPr txBox="1">
            <a:spLocks/>
          </p:cNvSpPr>
          <p:nvPr/>
        </p:nvSpPr>
        <p:spPr>
          <a:xfrm>
            <a:off x="4644008" y="6381328"/>
            <a:ext cx="4174977" cy="365125"/>
          </a:xfrm>
          <a:prstGeom prst="rect">
            <a:avLst/>
          </a:prstGeom>
        </p:spPr>
        <p:txBody>
          <a:bodyPr vert="horz"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schemeClr val="tx1"/>
                </a:solidFill>
                <a:effectLst/>
                <a:uLnTx/>
                <a:uFillTx/>
                <a:latin typeface="+mn-lt"/>
                <a:ea typeface="+mn-ea"/>
                <a:cs typeface="+mn-cs"/>
              </a:rPr>
              <a:t>Approved by the BCSSA Rules &amp; Regulations Committee</a:t>
            </a:r>
          </a:p>
        </p:txBody>
      </p:sp>
      <p:pic>
        <p:nvPicPr>
          <p:cNvPr id="7" name="Picture 6" descr="BCSSA Logo.bmp"/>
          <p:cNvPicPr>
            <a:picLocks noChangeAspect="1"/>
          </p:cNvPicPr>
          <p:nvPr/>
        </p:nvPicPr>
        <p:blipFill>
          <a:blip r:embed="rId2" cstate="print"/>
          <a:stretch>
            <a:fillRect/>
          </a:stretch>
        </p:blipFill>
        <p:spPr>
          <a:xfrm>
            <a:off x="2999469" y="4255006"/>
            <a:ext cx="3145062" cy="196566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Aft>
                <a:spcPts val="600"/>
              </a:spcAft>
              <a:buFont typeface="Wingdings" pitchFamily="2" charset="2"/>
              <a:buChar char="Ø"/>
            </a:pPr>
            <a:r>
              <a:rPr lang="en-CA" sz="2300" b="1" i="1" dirty="0"/>
              <a:t>There will be no tolerance of harassment within the BC Summer Swimming Association.</a:t>
            </a:r>
          </a:p>
          <a:p>
            <a:pPr>
              <a:spcAft>
                <a:spcPts val="600"/>
              </a:spcAft>
              <a:buFont typeface="Wingdings" pitchFamily="2" charset="2"/>
              <a:buChar char="Ø"/>
            </a:pPr>
            <a:endParaRPr lang="en-CA" sz="1000" dirty="0"/>
          </a:p>
          <a:p>
            <a:pPr>
              <a:buFont typeface="Wingdings" pitchFamily="2" charset="2"/>
              <a:buChar char="Ø"/>
            </a:pPr>
            <a:r>
              <a:rPr lang="en-CA" sz="2300" dirty="0"/>
              <a:t>The BC Summer Swimming Association is committed to providing a sport and work environment in which all individuals are treated with respect and dignity.</a:t>
            </a:r>
          </a:p>
          <a:p>
            <a:pPr>
              <a:buFont typeface="Wingdings" pitchFamily="2" charset="2"/>
              <a:buChar char="Ø"/>
            </a:pPr>
            <a:endParaRPr lang="en-CA" sz="1000" dirty="0"/>
          </a:p>
          <a:p>
            <a:pPr>
              <a:buFont typeface="Wingdings" pitchFamily="2" charset="2"/>
              <a:buChar char="Ø"/>
            </a:pPr>
            <a:r>
              <a:rPr lang="en-CA" sz="2300" dirty="0"/>
              <a:t>Each individual has the right to participate and work in an environment which promotes equal opportunities and prohibits discriminatory practices.</a:t>
            </a:r>
          </a:p>
          <a:p>
            <a:pPr>
              <a:buFont typeface="Wingdings" pitchFamily="2" charset="2"/>
              <a:buChar char="Ø"/>
            </a:pPr>
            <a:endParaRPr lang="en-CA" sz="2300" dirty="0"/>
          </a:p>
          <a:p>
            <a:pPr>
              <a:buFont typeface="Wingdings" pitchFamily="2" charset="2"/>
              <a:buChar char="Ø"/>
            </a:pPr>
            <a:r>
              <a:rPr lang="en-CA" sz="2300" dirty="0"/>
              <a:t>Be familiar with the BCSSA Harassment Policy and Process (Sec 3.6 in the 2024 Rulebook).</a:t>
            </a:r>
          </a:p>
          <a:p>
            <a:pPr>
              <a:buFont typeface="Wingdings" pitchFamily="2" charset="2"/>
              <a:buChar char="Ø"/>
            </a:pPr>
            <a:endParaRPr lang="en-CA" sz="2300" dirty="0"/>
          </a:p>
        </p:txBody>
      </p:sp>
      <p:sp>
        <p:nvSpPr>
          <p:cNvPr id="4" name="Title 3"/>
          <p:cNvSpPr>
            <a:spLocks noGrp="1"/>
          </p:cNvSpPr>
          <p:nvPr>
            <p:ph type="title"/>
          </p:nvPr>
        </p:nvSpPr>
        <p:spPr/>
        <p:txBody>
          <a:bodyPr>
            <a:normAutofit/>
          </a:bodyPr>
          <a:lstStyle/>
          <a:p>
            <a:r>
              <a:rPr lang="en-CA" dirty="0"/>
              <a:t>BCSSA Harassment Policy</a:t>
            </a:r>
          </a:p>
        </p:txBody>
      </p:sp>
      <p:sp>
        <p:nvSpPr>
          <p:cNvPr id="5" name="Footer Placeholder 4"/>
          <p:cNvSpPr txBox="1">
            <a:spLocks/>
          </p:cNvSpPr>
          <p:nvPr/>
        </p:nvSpPr>
        <p:spPr>
          <a:xfrm>
            <a:off x="4644008" y="6381328"/>
            <a:ext cx="4174977" cy="365125"/>
          </a:xfrm>
          <a:prstGeom prst="rect">
            <a:avLst/>
          </a:prstGeom>
        </p:spPr>
        <p:txBody>
          <a:bodyPr vert="horz" anchor="b"/>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5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20000"/>
              </a:lnSpc>
              <a:spcBef>
                <a:spcPts val="1200"/>
              </a:spcBef>
              <a:buFont typeface="Arial" pitchFamily="34" charset="0"/>
              <a:buChar char="•"/>
            </a:pPr>
            <a:r>
              <a:rPr lang="en-CA" dirty="0"/>
              <a:t>Swim Section 4.5.1.n - Shall operate, or assist in the operation of, any BCSSA approved Automatic Timing System (ATS).</a:t>
            </a:r>
          </a:p>
          <a:p>
            <a:pPr>
              <a:lnSpc>
                <a:spcPct val="120000"/>
              </a:lnSpc>
              <a:spcBef>
                <a:spcPts val="1200"/>
              </a:spcBef>
              <a:buFont typeface="Arial" pitchFamily="34" charset="0"/>
              <a:buChar char="•"/>
            </a:pPr>
            <a:r>
              <a:rPr lang="en-CA" dirty="0"/>
              <a:t>Reports to the Chief Judge Electronic.</a:t>
            </a:r>
          </a:p>
        </p:txBody>
      </p:sp>
      <p:sp>
        <p:nvSpPr>
          <p:cNvPr id="2" name="Title 1"/>
          <p:cNvSpPr>
            <a:spLocks noGrp="1"/>
          </p:cNvSpPr>
          <p:nvPr>
            <p:ph type="title"/>
          </p:nvPr>
        </p:nvSpPr>
        <p:spPr/>
        <p:txBody>
          <a:bodyPr/>
          <a:lstStyle/>
          <a:p>
            <a:r>
              <a:rPr lang="en-CA" dirty="0"/>
              <a:t>Electronics Operator…</a:t>
            </a:r>
          </a:p>
        </p:txBody>
      </p:sp>
      <p:sp>
        <p:nvSpPr>
          <p:cNvPr id="5" name="TextBox 4"/>
          <p:cNvSpPr txBox="1"/>
          <p:nvPr/>
        </p:nvSpPr>
        <p:spPr>
          <a:xfrm>
            <a:off x="5181600" y="6392361"/>
            <a:ext cx="3854896" cy="276999"/>
          </a:xfrm>
          <a:prstGeom prst="rect">
            <a:avLst/>
          </a:prstGeom>
          <a:noFill/>
        </p:spPr>
        <p:txBody>
          <a:bodyPr wrap="square" rtlCol="0">
            <a:spAutoFit/>
          </a:bodyPr>
          <a:lstStyle/>
          <a:p>
            <a:r>
              <a:rPr lang="en-CA" sz="1200" dirty="0">
                <a:latin typeface="+mn-lt"/>
              </a:rPr>
              <a:t>Source: BCSSA Rulebook – January 2024 Edition</a:t>
            </a:r>
          </a:p>
        </p:txBody>
      </p:sp>
    </p:spTree>
    <p:extLst>
      <p:ext uri="{BB962C8B-B14F-4D97-AF65-F5344CB8AC3E}">
        <p14:creationId xmlns:p14="http://schemas.microsoft.com/office/powerpoint/2010/main" val="146563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20000"/>
              </a:lnSpc>
              <a:spcBef>
                <a:spcPts val="1200"/>
              </a:spcBef>
              <a:buFont typeface="Arial" pitchFamily="34" charset="0"/>
              <a:buChar char="•"/>
            </a:pPr>
            <a:r>
              <a:rPr lang="en-CA" sz="2400" b="1" u="sng" dirty="0"/>
              <a:t>Automatic Timing System (ATS)</a:t>
            </a:r>
            <a:br>
              <a:rPr lang="en-CA" sz="2400" dirty="0"/>
            </a:br>
            <a:r>
              <a:rPr lang="en-CA" sz="2400" dirty="0"/>
              <a:t>An ATS is a system that is activated by the Starter to give the signal to the swimmer to start the race, and will be </a:t>
            </a:r>
            <a:r>
              <a:rPr lang="en-CA" sz="2400" b="1" i="1" u="sng" dirty="0"/>
              <a:t>stopped by the swimmer</a:t>
            </a:r>
            <a:r>
              <a:rPr lang="en-CA" sz="2400" dirty="0"/>
              <a:t> when touching the touchpad at the finish of the race.</a:t>
            </a:r>
          </a:p>
        </p:txBody>
      </p:sp>
      <p:sp>
        <p:nvSpPr>
          <p:cNvPr id="2" name="Title 1"/>
          <p:cNvSpPr>
            <a:spLocks noGrp="1"/>
          </p:cNvSpPr>
          <p:nvPr>
            <p:ph type="title"/>
          </p:nvPr>
        </p:nvSpPr>
        <p:spPr/>
        <p:txBody>
          <a:bodyPr/>
          <a:lstStyle/>
          <a:p>
            <a:r>
              <a:rPr lang="en-CA" dirty="0"/>
              <a:t>Definitions…</a:t>
            </a:r>
          </a:p>
        </p:txBody>
      </p:sp>
      <p:sp>
        <p:nvSpPr>
          <p:cNvPr id="5" name="TextBox 4"/>
          <p:cNvSpPr txBox="1"/>
          <p:nvPr/>
        </p:nvSpPr>
        <p:spPr>
          <a:xfrm>
            <a:off x="5652120" y="6392361"/>
            <a:ext cx="3384376" cy="276999"/>
          </a:xfrm>
          <a:prstGeom prst="rect">
            <a:avLst/>
          </a:prstGeom>
          <a:noFill/>
        </p:spPr>
        <p:txBody>
          <a:bodyPr wrap="square" rtlCol="0">
            <a:spAutoFit/>
          </a:bodyPr>
          <a:lstStyle/>
          <a:p>
            <a:r>
              <a:rPr lang="en-CA" sz="1200" dirty="0"/>
              <a:t>Source: BCSSA Rulebook – January 2024 Edition</a:t>
            </a:r>
          </a:p>
        </p:txBody>
      </p:sp>
    </p:spTree>
    <p:extLst>
      <p:ext uri="{BB962C8B-B14F-4D97-AF65-F5344CB8AC3E}">
        <p14:creationId xmlns:p14="http://schemas.microsoft.com/office/powerpoint/2010/main" val="292455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20000"/>
              </a:lnSpc>
              <a:spcBef>
                <a:spcPts val="1200"/>
              </a:spcBef>
              <a:buFont typeface="Arial" pitchFamily="34" charset="0"/>
              <a:buChar char="•"/>
            </a:pPr>
            <a:r>
              <a:rPr lang="en-CA" sz="2400" dirty="0"/>
              <a:t>The BCSSA rulebook (Swim Section 4.6.9) addresses requirements and standards when using ATS. It is worthy to note that there are different companies producing such equipment, and all are not the same in terms of how they operate.</a:t>
            </a:r>
          </a:p>
        </p:txBody>
      </p:sp>
      <p:sp>
        <p:nvSpPr>
          <p:cNvPr id="2" name="Title 1"/>
          <p:cNvSpPr>
            <a:spLocks noGrp="1"/>
          </p:cNvSpPr>
          <p:nvPr>
            <p:ph type="title"/>
          </p:nvPr>
        </p:nvSpPr>
        <p:spPr/>
        <p:txBody>
          <a:bodyPr/>
          <a:lstStyle/>
          <a:p>
            <a:r>
              <a:rPr lang="en-CA" dirty="0"/>
              <a:t>Timing Equipment</a:t>
            </a:r>
          </a:p>
        </p:txBody>
      </p:sp>
      <p:sp>
        <p:nvSpPr>
          <p:cNvPr id="5" name="TextBox 4"/>
          <p:cNvSpPr txBox="1"/>
          <p:nvPr/>
        </p:nvSpPr>
        <p:spPr>
          <a:xfrm>
            <a:off x="5652120" y="6392361"/>
            <a:ext cx="3384376" cy="276999"/>
          </a:xfrm>
          <a:prstGeom prst="rect">
            <a:avLst/>
          </a:prstGeom>
          <a:noFill/>
        </p:spPr>
        <p:txBody>
          <a:bodyPr wrap="square" rtlCol="0">
            <a:spAutoFit/>
          </a:bodyPr>
          <a:lstStyle/>
          <a:p>
            <a:r>
              <a:rPr lang="en-CA" sz="1200" dirty="0"/>
              <a:t>Source: BCSSA Rulebook – January 2024 Edition</a:t>
            </a:r>
          </a:p>
        </p:txBody>
      </p:sp>
    </p:spTree>
    <p:extLst>
      <p:ext uri="{BB962C8B-B14F-4D97-AF65-F5344CB8AC3E}">
        <p14:creationId xmlns:p14="http://schemas.microsoft.com/office/powerpoint/2010/main" val="761667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20000"/>
              </a:lnSpc>
              <a:spcBef>
                <a:spcPts val="1200"/>
              </a:spcBef>
              <a:buFont typeface="Arial" pitchFamily="34" charset="0"/>
              <a:buChar char="•"/>
            </a:pPr>
            <a:r>
              <a:rPr lang="en-CA" sz="2100" u="sng" dirty="0"/>
              <a:t>Omega “Ares-21” and its accompanying software.</a:t>
            </a:r>
            <a:br>
              <a:rPr lang="en-CA" sz="2100" dirty="0"/>
            </a:br>
            <a:r>
              <a:rPr lang="en-CA" sz="2100" dirty="0"/>
              <a:t>A newer and enhanced computer based system that has all of the functions of the OSM-6 system (Old Omega System) with added features.</a:t>
            </a:r>
          </a:p>
          <a:p>
            <a:pPr>
              <a:lnSpc>
                <a:spcPct val="120000"/>
              </a:lnSpc>
              <a:spcBef>
                <a:spcPts val="1200"/>
              </a:spcBef>
              <a:buFont typeface="Arial" pitchFamily="34" charset="0"/>
              <a:buChar char="•"/>
            </a:pPr>
            <a:endParaRPr lang="en-CA" sz="2100" dirty="0"/>
          </a:p>
          <a:p>
            <a:pPr>
              <a:lnSpc>
                <a:spcPct val="120000"/>
              </a:lnSpc>
              <a:spcBef>
                <a:spcPts val="1200"/>
              </a:spcBef>
              <a:buFont typeface="Arial" pitchFamily="34" charset="0"/>
              <a:buChar char="•"/>
            </a:pPr>
            <a:r>
              <a:rPr lang="en-CA" sz="2100" u="sng" dirty="0"/>
              <a:t>Colorado Timing System</a:t>
            </a:r>
            <a:br>
              <a:rPr lang="en-CA" sz="2100" u="sng" dirty="0"/>
            </a:br>
            <a:r>
              <a:rPr lang="en-CA" sz="2100" dirty="0"/>
              <a:t>A more basic and easier to learn system, which can be used for primary and/or secondary timing. Can be used with 1, 2 or 3 plungers. This is the system most commonly owned by regions/clubs and used in BCSSA.</a:t>
            </a:r>
            <a:endParaRPr lang="en-CA" sz="2100" u="sng" dirty="0"/>
          </a:p>
        </p:txBody>
      </p:sp>
      <p:sp>
        <p:nvSpPr>
          <p:cNvPr id="2" name="Title 1"/>
          <p:cNvSpPr>
            <a:spLocks noGrp="1"/>
          </p:cNvSpPr>
          <p:nvPr>
            <p:ph type="title"/>
          </p:nvPr>
        </p:nvSpPr>
        <p:spPr/>
        <p:txBody>
          <a:bodyPr/>
          <a:lstStyle/>
          <a:p>
            <a:r>
              <a:rPr lang="en-CA" sz="2800" dirty="0"/>
              <a:t>Timing Equipment – BCSSA Approved</a:t>
            </a:r>
          </a:p>
        </p:txBody>
      </p:sp>
    </p:spTree>
    <p:extLst>
      <p:ext uri="{BB962C8B-B14F-4D97-AF65-F5344CB8AC3E}">
        <p14:creationId xmlns:p14="http://schemas.microsoft.com/office/powerpoint/2010/main" val="406122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pPr>
            <a:r>
              <a:rPr lang="en-CA" sz="2400" dirty="0"/>
              <a:t>If a swimmer does not activate the touchpad on the finish, the swimmer had a “soft touch”.</a:t>
            </a:r>
          </a:p>
          <a:p>
            <a:pPr>
              <a:spcBef>
                <a:spcPts val="0"/>
              </a:spcBef>
            </a:pPr>
            <a:endParaRPr lang="en-CA" sz="2400" dirty="0"/>
          </a:p>
          <a:p>
            <a:pPr>
              <a:spcBef>
                <a:spcPts val="0"/>
              </a:spcBef>
            </a:pPr>
            <a:r>
              <a:rPr lang="en-CA" sz="2400" dirty="0"/>
              <a:t>Electronics operators would then consider it a touchpad failure and the times recorded by the plungers would be used. </a:t>
            </a:r>
          </a:p>
          <a:p>
            <a:pPr>
              <a:spcBef>
                <a:spcPts val="0"/>
              </a:spcBef>
            </a:pPr>
            <a:endParaRPr lang="en-CA" sz="2000" dirty="0"/>
          </a:p>
        </p:txBody>
      </p:sp>
      <p:sp>
        <p:nvSpPr>
          <p:cNvPr id="2" name="Title 1"/>
          <p:cNvSpPr>
            <a:spLocks noGrp="1"/>
          </p:cNvSpPr>
          <p:nvPr>
            <p:ph type="title"/>
          </p:nvPr>
        </p:nvSpPr>
        <p:spPr/>
        <p:txBody>
          <a:bodyPr/>
          <a:lstStyle/>
          <a:p>
            <a:r>
              <a:rPr lang="en-CA" dirty="0"/>
              <a:t>“Soft” Touches</a:t>
            </a:r>
          </a:p>
        </p:txBody>
      </p:sp>
    </p:spTree>
    <p:extLst>
      <p:ext uri="{BB962C8B-B14F-4D97-AF65-F5344CB8AC3E}">
        <p14:creationId xmlns:p14="http://schemas.microsoft.com/office/powerpoint/2010/main" val="30319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13383</TotalTime>
  <Words>2595</Words>
  <Application>Microsoft Macintosh PowerPoint</Application>
  <PresentationFormat>On-screen Show (4:3)</PresentationFormat>
  <Paragraphs>311</Paragraphs>
  <Slides>38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Lucida Sans Unicode</vt:lpstr>
      <vt:lpstr>Times New Roman</vt:lpstr>
      <vt:lpstr>Verdana</vt:lpstr>
      <vt:lpstr>Wingdings</vt:lpstr>
      <vt:lpstr>Wingdings 2</vt:lpstr>
      <vt:lpstr>Wingdings 3</vt:lpstr>
      <vt:lpstr>Concourse</vt:lpstr>
      <vt:lpstr>BCSSA Chief Meet Recorder &amp; Electronics Clinic</vt:lpstr>
      <vt:lpstr>Today</vt:lpstr>
      <vt:lpstr>BCSSA Official’s Certification</vt:lpstr>
      <vt:lpstr>BCSSA Harassment Policy</vt:lpstr>
      <vt:lpstr>Electronics Operator…</vt:lpstr>
      <vt:lpstr>Definitions…</vt:lpstr>
      <vt:lpstr>Timing Equipment</vt:lpstr>
      <vt:lpstr>Timing Equipment – BCSSA Approved</vt:lpstr>
      <vt:lpstr>“Soft” Touches</vt:lpstr>
      <vt:lpstr>Rule Clarifications </vt:lpstr>
      <vt:lpstr>Equipment</vt:lpstr>
      <vt:lpstr>Chief Judge Electronics…</vt:lpstr>
      <vt:lpstr>Prior to the Session</vt:lpstr>
      <vt:lpstr>Before the Start of Racing</vt:lpstr>
      <vt:lpstr>During the Meet</vt:lpstr>
      <vt:lpstr>During the Meet (cont.)</vt:lpstr>
      <vt:lpstr>During the Meet (cont.)</vt:lpstr>
      <vt:lpstr>Location of Chief Judge Electronics</vt:lpstr>
      <vt:lpstr>Scoreboard</vt:lpstr>
      <vt:lpstr>Briefing with the Session Referee &amp; Other Officials</vt:lpstr>
      <vt:lpstr>Relationship to Other Officials</vt:lpstr>
      <vt:lpstr>After the Meet</vt:lpstr>
      <vt:lpstr>Qualities in a CJE</vt:lpstr>
      <vt:lpstr>Now… Chief Meet Recorder</vt:lpstr>
      <vt:lpstr>Overall Job Description</vt:lpstr>
      <vt:lpstr>Overall Job Description – cont.</vt:lpstr>
      <vt:lpstr>What Happens in the Office?</vt:lpstr>
      <vt:lpstr>Decisions are based on…</vt:lpstr>
      <vt:lpstr>Determining an Official Time</vt:lpstr>
      <vt:lpstr>Calculating Electronic Times </vt:lpstr>
      <vt:lpstr>Resolving Contradictions</vt:lpstr>
      <vt:lpstr>Information Goes Out – Final Results</vt:lpstr>
      <vt:lpstr>Information Goes Out</vt:lpstr>
      <vt:lpstr>CMR Responsible for…</vt:lpstr>
      <vt:lpstr>CMR Responsible for…</vt:lpstr>
      <vt:lpstr>Now for a little practice…</vt:lpstr>
      <vt:lpstr>Quiz...</vt:lpstr>
      <vt:lpstr>Thank-You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BCSSA Starter &amp; Referee Clinic</dc:title>
  <dc:creator>Francis Cheung</dc:creator>
  <cp:lastModifiedBy>Leah Esplen</cp:lastModifiedBy>
  <cp:revision>139</cp:revision>
  <dcterms:created xsi:type="dcterms:W3CDTF">1999-05-11T04:07:22Z</dcterms:created>
  <dcterms:modified xsi:type="dcterms:W3CDTF">2024-04-30T16:57:43Z</dcterms:modified>
</cp:coreProperties>
</file>